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6" r:id="rId4"/>
    <p:sldId id="257" r:id="rId5"/>
    <p:sldId id="260" r:id="rId6"/>
    <p:sldId id="278" r:id="rId7"/>
    <p:sldId id="279" r:id="rId8"/>
    <p:sldId id="259" r:id="rId9"/>
    <p:sldId id="280" r:id="rId10"/>
    <p:sldId id="264" r:id="rId11"/>
    <p:sldId id="281" r:id="rId12"/>
    <p:sldId id="290" r:id="rId13"/>
    <p:sldId id="282" r:id="rId14"/>
    <p:sldId id="283" r:id="rId15"/>
    <p:sldId id="292" r:id="rId16"/>
    <p:sldId id="284" r:id="rId17"/>
    <p:sldId id="285" r:id="rId18"/>
    <p:sldId id="293" r:id="rId19"/>
    <p:sldId id="286" r:id="rId20"/>
    <p:sldId id="287" r:id="rId21"/>
    <p:sldId id="294" r:id="rId22"/>
    <p:sldId id="288" r:id="rId23"/>
    <p:sldId id="289" r:id="rId24"/>
    <p:sldId id="29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60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8/12/2011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8/12/2011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8/12/2011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E313C-41CF-4F20-9FA1-1783757338BD}" type="datetimeFigureOut">
              <a:rPr lang="en-US" smtClean="0"/>
              <a:pPr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recording/L2-1.wma" TargetMode="External"/><Relationship Id="rId2" Type="http://schemas.openxmlformats.org/officeDocument/2006/relationships/hyperlink" Target="L1_Text_Part1.wm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1538" y="142852"/>
            <a:ext cx="71737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美洲華語第六冊第二課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28926" y="1285860"/>
            <a:ext cx="417935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4400" spc="50" dirty="0" smtClean="0">
                <a:ln w="11430"/>
                <a:latin typeface="標楷體" pitchFamily="65" charset="-120"/>
                <a:ea typeface="標楷體" pitchFamily="65" charset="-120"/>
              </a:rPr>
              <a:t>我教爺爺用電腦</a:t>
            </a:r>
            <a:endParaRPr lang="en-US" sz="4400" spc="50" dirty="0">
              <a:ln w="11430"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1472" y="3071810"/>
            <a:ext cx="821537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742950" indent="-742950">
              <a:buFont typeface="+mj-lt"/>
              <a:buAutoNum type="arabicPeriod"/>
            </a:pPr>
            <a:r>
              <a:rPr lang="zh-TW" altLang="en-US" sz="3600" spc="50" dirty="0" smtClean="0">
                <a:ln w="11430"/>
                <a:latin typeface="標楷體" pitchFamily="65" charset="-120"/>
                <a:ea typeface="標楷體" pitchFamily="65" charset="-120"/>
              </a:rPr>
              <a:t>你喜歡用電腦嗎</a:t>
            </a:r>
            <a:r>
              <a:rPr lang="en-US" altLang="zh-TW" sz="3600" spc="50" dirty="0" smtClean="0">
                <a:ln w="11430"/>
                <a:latin typeface="標楷體" pitchFamily="65" charset="-120"/>
                <a:ea typeface="標楷體" pitchFamily="65" charset="-120"/>
              </a:rPr>
              <a:t>?</a:t>
            </a:r>
          </a:p>
          <a:p>
            <a:pPr marL="742950" indent="-742950">
              <a:buFont typeface="+mj-lt"/>
              <a:buAutoNum type="arabicPeriod"/>
            </a:pPr>
            <a:r>
              <a:rPr lang="zh-TW" altLang="en-US" sz="3600" spc="50" dirty="0" smtClean="0">
                <a:ln w="11430"/>
                <a:latin typeface="標楷體" pitchFamily="65" charset="-120"/>
                <a:ea typeface="標楷體" pitchFamily="65" charset="-120"/>
              </a:rPr>
              <a:t>你平常用電腦做什麼事</a:t>
            </a:r>
            <a:r>
              <a:rPr lang="en-US" altLang="zh-TW" sz="3600" spc="50" dirty="0" smtClean="0">
                <a:ln w="11430"/>
                <a:latin typeface="標楷體" pitchFamily="65" charset="-120"/>
                <a:ea typeface="標楷體" pitchFamily="65" charset="-12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00034" y="428604"/>
            <a:ext cx="8286808" cy="1323439"/>
            <a:chOff x="500034" y="428604"/>
            <a:chExt cx="8286808" cy="1323439"/>
          </a:xfrm>
        </p:grpSpPr>
        <p:sp>
          <p:nvSpPr>
            <p:cNvPr id="2" name="TextBox 1"/>
            <p:cNvSpPr txBox="1"/>
            <p:nvPr/>
          </p:nvSpPr>
          <p:spPr>
            <a:xfrm>
              <a:off x="1571604" y="428604"/>
              <a:ext cx="721523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TW" altLang="en-US" sz="4000" dirty="0" smtClean="0">
                  <a:latin typeface="華康標楷W5注音" pitchFamily="66" charset="-120"/>
                  <a:ea typeface="華康標楷W5注音" pitchFamily="66" charset="-120"/>
                </a:rPr>
                <a:t>這隻玩具小狗真可 愛，是你自己做的嗎？</a:t>
              </a:r>
              <a:endParaRPr lang="en-US" altLang="en-US" sz="4000" dirty="0">
                <a:latin typeface="華康標楷W5注音" pitchFamily="66" charset="-120"/>
                <a:ea typeface="華康標楷W5注音" pitchFamily="66" charset="-120"/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0034" y="626232"/>
              <a:ext cx="838512" cy="740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9" name="Group 8"/>
          <p:cNvGrpSpPr/>
          <p:nvPr/>
        </p:nvGrpSpPr>
        <p:grpSpPr>
          <a:xfrm>
            <a:off x="500034" y="2571744"/>
            <a:ext cx="8358246" cy="1323439"/>
            <a:chOff x="571472" y="2928934"/>
            <a:chExt cx="8358246" cy="1323439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1472" y="2928934"/>
              <a:ext cx="781490" cy="800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TextBox 4"/>
            <p:cNvSpPr txBox="1"/>
            <p:nvPr/>
          </p:nvSpPr>
          <p:spPr>
            <a:xfrm>
              <a:off x="1714480" y="2928934"/>
              <a:ext cx="721523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4000" dirty="0" smtClean="0">
                  <a:latin typeface="華康標楷W5注音" pitchFamily="66" charset="-120"/>
                  <a:ea typeface="華康標楷W5注音" pitchFamily="66" charset="-120"/>
                </a:rPr>
                <a:t>沒錯，是我 </a:t>
              </a:r>
              <a:r>
                <a:rPr lang="zh-TW" altLang="en-US" sz="4000" u="sng" dirty="0" smtClean="0">
                  <a:latin typeface="華康標楷W5注音" pitchFamily="66" charset="-120"/>
                  <a:ea typeface="華康標楷W5注音" pitchFamily="66" charset="-120"/>
                </a:rPr>
                <a:t>        </a:t>
              </a:r>
              <a:r>
                <a:rPr lang="zh-TW" altLang="en-US" sz="4000" dirty="0" smtClean="0">
                  <a:latin typeface="華康標楷W5注音" pitchFamily="66" charset="-120"/>
                  <a:ea typeface="華康標楷W5注音" pitchFamily="66" charset="-120"/>
                </a:rPr>
                <a:t>不要的廣告紙做的。</a:t>
              </a:r>
              <a:endParaRPr lang="en-US" sz="4000" dirty="0">
                <a:latin typeface="華康標楷W5注音" pitchFamily="66" charset="-120"/>
                <a:ea typeface="華康標楷W5注音" pitchFamily="66" charset="-12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786446" y="2643182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利用</a:t>
            </a:r>
            <a:endParaRPr lang="en-US" sz="4000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43636" y="4643446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廢物利用</a:t>
            </a:r>
            <a:endParaRPr lang="en-US" sz="3600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642910" y="5000636"/>
            <a:ext cx="59503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3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細明體" pitchFamily="49" charset="-120"/>
                <a:cs typeface="Arial" pitchFamily="34" charset="0"/>
              </a:rPr>
              <a:t>    </a:t>
            </a:r>
            <a:endParaRPr kumimoji="0" lang="zh-TW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3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143372" y="5643578"/>
            <a:ext cx="131318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3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Times New Roman" pitchFamily="18" charset="0"/>
                <a:ea typeface="細明體" pitchFamily="49" charset="-120"/>
                <a:cs typeface="Arial" pitchFamily="34" charset="0"/>
              </a:rPr>
              <a:t>                 	       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3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細明體" pitchFamily="49" charset="-120"/>
                <a:cs typeface="Arial" pitchFamily="34" charset="0"/>
              </a:rPr>
              <a:t>：</a:t>
            </a:r>
            <a:endParaRPr kumimoji="0" lang="zh-TW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3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142976" y="5429264"/>
            <a:ext cx="8002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3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細明體" pitchFamily="49" charset="-120"/>
                <a:cs typeface="Arial" pitchFamily="34" charset="0"/>
              </a:rPr>
              <a:t>     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Times New Roman" pitchFamily="18" charset="0"/>
                <a:ea typeface="細明體" pitchFamily="49" charset="-120"/>
                <a:cs typeface="Arial" pitchFamily="34" charset="0"/>
              </a:rPr>
              <a:t>   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01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細明體" pitchFamily="49" charset="-120"/>
                <a:cs typeface="Arial" pitchFamily="34" charset="0"/>
              </a:rPr>
              <a:t>。   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28596" y="4714884"/>
            <a:ext cx="8286808" cy="938211"/>
            <a:chOff x="500034" y="428604"/>
            <a:chExt cx="8286808" cy="938211"/>
          </a:xfrm>
        </p:grpSpPr>
        <p:sp>
          <p:nvSpPr>
            <p:cNvPr id="17" name="TextBox 16"/>
            <p:cNvSpPr txBox="1"/>
            <p:nvPr/>
          </p:nvSpPr>
          <p:spPr>
            <a:xfrm>
              <a:off x="1571604" y="428604"/>
              <a:ext cx="72152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TW" altLang="en-US" sz="4000" dirty="0" smtClean="0">
                  <a:latin typeface="華康標楷W5注音" pitchFamily="66" charset="-120"/>
                  <a:ea typeface="華康標楷W5注音" pitchFamily="66" charset="-120"/>
                </a:rPr>
                <a:t>你真棒，懂得 </a:t>
              </a:r>
              <a:r>
                <a:rPr lang="zh-TW" altLang="en-US" sz="4000" u="sng" dirty="0" smtClean="0">
                  <a:latin typeface="華康標楷W5注音" pitchFamily="66" charset="-120"/>
                  <a:ea typeface="華康標楷W5注音" pitchFamily="66" charset="-120"/>
                </a:rPr>
                <a:t>         </a:t>
              </a:r>
              <a:r>
                <a:rPr lang="zh-TW" altLang="en-US" sz="4000" dirty="0" smtClean="0">
                  <a:latin typeface="華康標楷W5注音" pitchFamily="66" charset="-120"/>
                  <a:ea typeface="華康標楷W5注音" pitchFamily="66" charset="-120"/>
                </a:rPr>
                <a:t>。</a:t>
              </a:r>
              <a:r>
                <a:rPr lang="zh-TW" altLang="en-US" sz="4000" u="sng" dirty="0" smtClean="0">
                  <a:latin typeface="華康標楷W5注音" pitchFamily="66" charset="-120"/>
                  <a:ea typeface="華康標楷W5注音" pitchFamily="66" charset="-120"/>
                </a:rPr>
                <a:t>         </a:t>
              </a:r>
              <a:endParaRPr lang="en-US" altLang="en-US" sz="4000" u="sng" dirty="0" smtClean="0">
                <a:latin typeface="華康標楷W5注音" pitchFamily="66" charset="-120"/>
                <a:ea typeface="華康標楷W5注音" pitchFamily="66" charset="-120"/>
              </a:endParaRPr>
            </a:p>
          </p:txBody>
        </p:sp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0034" y="626232"/>
              <a:ext cx="838512" cy="740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285728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查資</a:t>
            </a:r>
            <a:r>
              <a:rPr lang="zh-TW" altLang="en-US" sz="7200" dirty="0" smtClean="0">
                <a:latin typeface="華康標楷W5注音" pitchFamily="66" charset="-120"/>
                <a:ea typeface="華康標楷W5注音" pitchFamily="66" charset="-120"/>
              </a:rPr>
              <a:t>料</a:t>
            </a:r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600" dirty="0" smtClean="0">
                <a:latin typeface="Arial" pitchFamily="34" charset="0"/>
                <a:ea typeface="標楷體" pitchFamily="65" charset="-120"/>
                <a:cs typeface="Arial" pitchFamily="34" charset="0"/>
              </a:rPr>
              <a:t>computer  </a:t>
            </a:r>
            <a:endParaRPr lang="en-US" sz="3600" dirty="0"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71802" y="2643182"/>
            <a:ext cx="80021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9600" dirty="0" smtClean="0">
                <a:solidFill>
                  <a:srgbClr val="FF0000"/>
                </a:solidFill>
                <a:latin typeface="華康窄注音(標楷W5)" pitchFamily="66" charset="-120"/>
                <a:ea typeface="華康窄注音(標楷W5)" pitchFamily="66" charset="-120"/>
              </a:rPr>
              <a:t>查</a:t>
            </a:r>
            <a:endParaRPr lang="en-US" sz="9600" dirty="0">
              <a:solidFill>
                <a:srgbClr val="FF0000"/>
              </a:solidFill>
              <a:latin typeface="華康窄注音(標楷W5)" pitchFamily="66" charset="-120"/>
              <a:ea typeface="華康窄注音(標楷W5)" pitchFamily="66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85852" y="1785926"/>
            <a:ext cx="11430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dirty="0" err="1" smtClean="0">
                <a:solidFill>
                  <a:srgbClr val="FF0000"/>
                </a:solidFill>
              </a:rPr>
              <a:t>chá</a:t>
            </a:r>
            <a:endParaRPr lang="en-US" sz="4800" dirty="0">
              <a:solidFill>
                <a:srgbClr val="FF0000"/>
              </a:solidFill>
              <a:latin typeface="Arial" pitchFamily="34" charset="0"/>
              <a:ea typeface="華康窄注音(標楷W5)" pitchFamily="66" charset="-12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00232" y="5000636"/>
            <a:ext cx="66437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latin typeface="華康標楷W5注音" pitchFamily="66" charset="-120"/>
                <a:ea typeface="華康標楷W5注音" pitchFamily="66" charset="-120"/>
              </a:rPr>
              <a:t>查出   </a:t>
            </a:r>
            <a:r>
              <a:rPr lang="en-US" altLang="zh-TW" sz="4400" dirty="0" smtClean="0">
                <a:latin typeface="華康標楷W5注音" pitchFamily="66" charset="-120"/>
                <a:ea typeface="華康標楷W5注音" pitchFamily="66" charset="-120"/>
              </a:rPr>
              <a:t>to discover</a:t>
            </a:r>
            <a:endParaRPr lang="en-US" sz="4400" dirty="0">
              <a:latin typeface="華康標楷W5注音" pitchFamily="66" charset="-120"/>
              <a:ea typeface="華康標楷W5注音" pitchFamily="66" charset="-12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428868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4143372" y="2500306"/>
            <a:ext cx="38576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9600" dirty="0" smtClean="0">
                <a:latin typeface="標楷體" pitchFamily="65" charset="-120"/>
                <a:ea typeface="標楷體" pitchFamily="65" charset="-120"/>
              </a:rPr>
              <a:t>木</a:t>
            </a:r>
            <a:r>
              <a:rPr lang="en-US" altLang="zh-TW" sz="9600" dirty="0" smtClean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9600" dirty="0" smtClean="0">
                <a:latin typeface="華康標楷W5注音" pitchFamily="66" charset="-120"/>
                <a:ea typeface="華康標楷W5注音" pitchFamily="66" charset="-120"/>
              </a:rPr>
              <a:t>旦</a:t>
            </a:r>
            <a:endParaRPr lang="en-US" sz="12000" dirty="0">
              <a:solidFill>
                <a:srgbClr val="FF0000"/>
              </a:solidFill>
              <a:latin typeface="華康標楷W5注音" pitchFamily="66" charset="-120"/>
              <a:ea typeface="華康標楷W5注音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/>
        </p:nvGrpSpPr>
        <p:grpSpPr>
          <a:xfrm>
            <a:off x="500034" y="428604"/>
            <a:ext cx="8286808" cy="1323439"/>
            <a:chOff x="500034" y="428604"/>
            <a:chExt cx="8286808" cy="1323439"/>
          </a:xfrm>
        </p:grpSpPr>
        <p:sp>
          <p:nvSpPr>
            <p:cNvPr id="2" name="TextBox 1"/>
            <p:cNvSpPr txBox="1"/>
            <p:nvPr/>
          </p:nvSpPr>
          <p:spPr>
            <a:xfrm>
              <a:off x="1571604" y="428604"/>
              <a:ext cx="721523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TW" altLang="en-US" sz="4000" dirty="0" smtClean="0">
                  <a:latin typeface="華康標楷W5注音" pitchFamily="66" charset="-120"/>
                  <a:ea typeface="華康標楷W5注音" pitchFamily="66" charset="-120"/>
                </a:rPr>
                <a:t>這個字怎麼念？是什麼意思？</a:t>
              </a: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0034" y="626232"/>
              <a:ext cx="838512" cy="740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Group 8"/>
          <p:cNvGrpSpPr/>
          <p:nvPr/>
        </p:nvGrpSpPr>
        <p:grpSpPr>
          <a:xfrm>
            <a:off x="428596" y="2000240"/>
            <a:ext cx="8358246" cy="1323439"/>
            <a:chOff x="571472" y="2928934"/>
            <a:chExt cx="8358246" cy="1323439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1472" y="2928934"/>
              <a:ext cx="781490" cy="800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TextBox 4"/>
            <p:cNvSpPr txBox="1"/>
            <p:nvPr/>
          </p:nvSpPr>
          <p:spPr>
            <a:xfrm>
              <a:off x="1428728" y="2928934"/>
              <a:ext cx="750099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TW" altLang="en-US" sz="4000" dirty="0" smtClean="0">
                  <a:latin typeface="華康標楷W5注音" pitchFamily="66" charset="-120"/>
                  <a:ea typeface="華康標楷W5注音" pitchFamily="66" charset="-120"/>
                </a:rPr>
                <a:t>我也不知道，</a:t>
              </a:r>
              <a:r>
                <a:rPr lang="zh-TW" altLang="en-US" sz="4000" u="sng" dirty="0" smtClean="0">
                  <a:latin typeface="華康標楷W5注音" pitchFamily="66" charset="-120"/>
                  <a:ea typeface="華康標楷W5注音" pitchFamily="66" charset="-120"/>
                </a:rPr>
                <a:t>     </a:t>
              </a:r>
              <a:r>
                <a:rPr lang="zh-TW" altLang="en-US" sz="4000" dirty="0" smtClean="0">
                  <a:latin typeface="華康標楷W5注音" pitchFamily="66" charset="-120"/>
                  <a:ea typeface="華康標楷W5注音" pitchFamily="66" charset="-120"/>
                </a:rPr>
                <a:t>字典吧</a:t>
              </a:r>
              <a:r>
                <a:rPr lang="en-US" altLang="zh-TW" sz="4000" dirty="0" smtClean="0">
                  <a:latin typeface="華康標楷W5注音" pitchFamily="66" charset="-120"/>
                  <a:ea typeface="華康標楷W5注音" pitchFamily="66" charset="-120"/>
                </a:rPr>
                <a:t>!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000760" y="1785926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查</a:t>
            </a:r>
            <a:endParaRPr lang="en-US" sz="4000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642910" y="5000636"/>
            <a:ext cx="59503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3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細明體" pitchFamily="49" charset="-120"/>
                <a:cs typeface="Arial" pitchFamily="34" charset="0"/>
              </a:rPr>
              <a:t>    </a:t>
            </a:r>
            <a:endParaRPr kumimoji="0" lang="zh-TW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3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143372" y="5643578"/>
            <a:ext cx="131318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3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Times New Roman" pitchFamily="18" charset="0"/>
                <a:ea typeface="細明體" pitchFamily="49" charset="-120"/>
                <a:cs typeface="Arial" pitchFamily="34" charset="0"/>
              </a:rPr>
              <a:t>                 	       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3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細明體" pitchFamily="49" charset="-120"/>
                <a:cs typeface="Arial" pitchFamily="34" charset="0"/>
              </a:rPr>
              <a:t>：</a:t>
            </a:r>
            <a:endParaRPr kumimoji="0" lang="zh-TW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3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142976" y="5429264"/>
            <a:ext cx="8002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3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細明體" pitchFamily="49" charset="-120"/>
                <a:cs typeface="Arial" pitchFamily="34" charset="0"/>
              </a:rPr>
              <a:t>     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Times New Roman" pitchFamily="18" charset="0"/>
                <a:ea typeface="細明體" pitchFamily="49" charset="-120"/>
                <a:cs typeface="Arial" pitchFamily="34" charset="0"/>
              </a:rPr>
              <a:t>   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01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細明體" pitchFamily="49" charset="-120"/>
                <a:cs typeface="Arial" pitchFamily="34" charset="0"/>
              </a:rPr>
              <a:t>。   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15"/>
          <p:cNvGrpSpPr/>
          <p:nvPr/>
        </p:nvGrpSpPr>
        <p:grpSpPr>
          <a:xfrm>
            <a:off x="428596" y="3643314"/>
            <a:ext cx="8215370" cy="1323439"/>
            <a:chOff x="500034" y="626232"/>
            <a:chExt cx="8215370" cy="1323439"/>
          </a:xfrm>
        </p:grpSpPr>
        <p:sp>
          <p:nvSpPr>
            <p:cNvPr id="17" name="TextBox 16"/>
            <p:cNvSpPr txBox="1"/>
            <p:nvPr/>
          </p:nvSpPr>
          <p:spPr>
            <a:xfrm>
              <a:off x="1500166" y="626232"/>
              <a:ext cx="721523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TW" altLang="en-US" sz="4000" u="sng" dirty="0" smtClean="0">
                  <a:latin typeface="華康標楷W5注音" pitchFamily="66" charset="-120"/>
                  <a:ea typeface="華康標楷W5注音" pitchFamily="66" charset="-120"/>
                </a:rPr>
                <a:t>       </a:t>
              </a:r>
              <a:r>
                <a:rPr lang="zh-TW" altLang="en-US" sz="4000" dirty="0" smtClean="0">
                  <a:latin typeface="華康標楷W5注音" pitchFamily="66" charset="-120"/>
                  <a:ea typeface="華康標楷W5注音" pitchFamily="66" charset="-120"/>
                </a:rPr>
                <a:t>過了，找不到這個字。</a:t>
              </a:r>
            </a:p>
          </p:txBody>
        </p:sp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0034" y="626232"/>
              <a:ext cx="838512" cy="740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3286116" y="3929066"/>
            <a:ext cx="44435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Times New Roman" pitchFamily="18" charset="0"/>
                <a:ea typeface="細明體" pitchFamily="49" charset="-120"/>
                <a:cs typeface="Arial" pitchFamily="34" charset="0"/>
              </a:rPr>
              <a:t>         </a:t>
            </a:r>
            <a:endParaRPr kumimoji="0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Group 8"/>
          <p:cNvGrpSpPr/>
          <p:nvPr/>
        </p:nvGrpSpPr>
        <p:grpSpPr>
          <a:xfrm>
            <a:off x="285720" y="5357826"/>
            <a:ext cx="8358246" cy="800097"/>
            <a:chOff x="571472" y="2928934"/>
            <a:chExt cx="8358246" cy="800097"/>
          </a:xfrm>
        </p:grpSpPr>
        <p:pic>
          <p:nvPicPr>
            <p:cNvPr id="2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1472" y="2928934"/>
              <a:ext cx="781490" cy="800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2" name="TextBox 21"/>
            <p:cNvSpPr txBox="1"/>
            <p:nvPr/>
          </p:nvSpPr>
          <p:spPr>
            <a:xfrm>
              <a:off x="1428728" y="2928934"/>
              <a:ext cx="750099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TW" altLang="en-US" sz="4000" dirty="0" smtClean="0">
                  <a:latin typeface="華康標楷W5注音" pitchFamily="66" charset="-120"/>
                  <a:ea typeface="華康標楷W5注音" pitchFamily="66" charset="-120"/>
                </a:rPr>
                <a:t>：那我上網去 </a:t>
              </a:r>
              <a:r>
                <a:rPr lang="zh-TW" altLang="en-US" sz="4000" u="sng" dirty="0" smtClean="0">
                  <a:latin typeface="華康標楷W5注音" pitchFamily="66" charset="-120"/>
                  <a:ea typeface="華康標楷W5注音" pitchFamily="66" charset="-120"/>
                </a:rPr>
                <a:t>        </a:t>
              </a:r>
              <a:r>
                <a:rPr lang="zh-TW" altLang="en-US" sz="4000" dirty="0" smtClean="0">
                  <a:latin typeface="華康標楷W5注音" pitchFamily="66" charset="-120"/>
                  <a:ea typeface="華康標楷W5注音" pitchFamily="66" charset="-120"/>
                </a:rPr>
                <a:t> 看。</a:t>
              </a:r>
              <a:endParaRPr lang="en-US" altLang="zh-TW" sz="4000" dirty="0" smtClean="0">
                <a:latin typeface="華康標楷W5注音" pitchFamily="66" charset="-120"/>
                <a:ea typeface="華康標楷W5注音" pitchFamily="66" charset="-12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643042" y="350043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查</a:t>
            </a:r>
            <a:endParaRPr lang="en-US" sz="4000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00760" y="5214950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查查</a:t>
            </a:r>
            <a:endParaRPr lang="en-US" sz="4000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3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44" y="285728"/>
            <a:ext cx="90011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查資</a:t>
            </a:r>
            <a:r>
              <a:rPr lang="zh-TW" altLang="en-US" sz="7200" dirty="0" smtClean="0">
                <a:latin typeface="華康標楷W5注音" pitchFamily="66" charset="-120"/>
                <a:ea typeface="華康標楷W5注音" pitchFamily="66" charset="-120"/>
              </a:rPr>
              <a:t>料</a:t>
            </a:r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4000" dirty="0" smtClean="0">
                <a:latin typeface="Arial" pitchFamily="34" charset="0"/>
                <a:ea typeface="標楷體" pitchFamily="65" charset="-120"/>
                <a:cs typeface="Arial" pitchFamily="34" charset="0"/>
              </a:rPr>
              <a:t>to look up   </a:t>
            </a:r>
          </a:p>
          <a:p>
            <a:r>
              <a:rPr lang="en-US" altLang="zh-TW" sz="4000" dirty="0" smtClean="0">
                <a:latin typeface="Arial" pitchFamily="34" charset="0"/>
                <a:ea typeface="標楷體" pitchFamily="65" charset="-120"/>
                <a:cs typeface="Arial" pitchFamily="34" charset="0"/>
              </a:rPr>
              <a:t>                                   information</a:t>
            </a:r>
            <a:endParaRPr lang="en-US" sz="4000" dirty="0"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71802" y="2643182"/>
            <a:ext cx="80021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9600" dirty="0" smtClean="0">
                <a:solidFill>
                  <a:srgbClr val="FF0000"/>
                </a:solidFill>
                <a:latin typeface="華康窄注音(標楷W5)" pitchFamily="66" charset="-120"/>
                <a:ea typeface="華康窄注音(標楷W5)" pitchFamily="66" charset="-120"/>
              </a:rPr>
              <a:t>資</a:t>
            </a:r>
            <a:endParaRPr lang="en-US" sz="9600" dirty="0">
              <a:solidFill>
                <a:srgbClr val="FF0000"/>
              </a:solidFill>
              <a:latin typeface="華康窄注音(標楷W5)" pitchFamily="66" charset="-120"/>
              <a:ea typeface="華康窄注音(標楷W5)" pitchFamily="66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85852" y="1785926"/>
            <a:ext cx="11430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dirty="0" err="1" smtClean="0">
                <a:solidFill>
                  <a:srgbClr val="FF0000"/>
                </a:solidFill>
              </a:rPr>
              <a:t>zī</a:t>
            </a:r>
            <a:endParaRPr lang="en-US" sz="4800" dirty="0">
              <a:solidFill>
                <a:srgbClr val="FF0000"/>
              </a:solidFill>
              <a:latin typeface="Arial" pitchFamily="34" charset="0"/>
              <a:ea typeface="華康窄注音(標楷W5)" pitchFamily="66" charset="-12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500306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4071934" y="2714620"/>
            <a:ext cx="3877985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2000" dirty="0" smtClean="0">
                <a:latin typeface="標楷體" pitchFamily="65" charset="-120"/>
                <a:ea typeface="標楷體" pitchFamily="65" charset="-120"/>
              </a:rPr>
              <a:t>次</a:t>
            </a:r>
            <a:r>
              <a:rPr lang="en-US" altLang="zh-TW" sz="9600" dirty="0" smtClean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1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貝</a:t>
            </a:r>
            <a:endParaRPr lang="en-US" sz="1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42910" y="2071678"/>
            <a:ext cx="66437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latin typeface="華康標楷W5注音" pitchFamily="66" charset="-120"/>
                <a:ea typeface="華康標楷W5注音" pitchFamily="66" charset="-120"/>
              </a:rPr>
              <a:t>工</a:t>
            </a:r>
            <a:r>
              <a:rPr lang="zh-TW" altLang="en-US" sz="54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資</a:t>
            </a:r>
            <a:r>
              <a:rPr lang="zh-TW" altLang="en-US" sz="5400" dirty="0" smtClean="0">
                <a:latin typeface="華康標楷W5注音" pitchFamily="66" charset="-120"/>
                <a:ea typeface="華康標楷W5注音" pitchFamily="66" charset="-120"/>
              </a:rPr>
              <a:t>   </a:t>
            </a:r>
            <a:r>
              <a:rPr lang="en-US" altLang="zh-TW" sz="4400" dirty="0" smtClean="0">
                <a:latin typeface="華康標楷W5注音" pitchFamily="66" charset="-120"/>
                <a:ea typeface="華康標楷W5注音" pitchFamily="66" charset="-120"/>
              </a:rPr>
              <a:t>wages</a:t>
            </a:r>
            <a:endParaRPr lang="en-US" sz="44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472" y="714356"/>
            <a:ext cx="66437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資</a:t>
            </a:r>
            <a:r>
              <a:rPr lang="zh-TW" altLang="en-US" sz="5400" dirty="0" smtClean="0">
                <a:latin typeface="華康標楷W5注音" pitchFamily="66" charset="-120"/>
                <a:ea typeface="華康標楷W5注音" pitchFamily="66" charset="-120"/>
              </a:rPr>
              <a:t>料   </a:t>
            </a:r>
            <a:r>
              <a:rPr lang="en-US" altLang="zh-TW" sz="4400" dirty="0" smtClean="0">
                <a:latin typeface="華康標楷W5注音" pitchFamily="66" charset="-120"/>
                <a:ea typeface="華康標楷W5注音" pitchFamily="66" charset="-120"/>
              </a:rPr>
              <a:t>data; materials</a:t>
            </a:r>
            <a:endParaRPr lang="en-US" sz="4400" dirty="0">
              <a:latin typeface="華康標楷W5注音" pitchFamily="66" charset="-120"/>
              <a:ea typeface="華康標楷W5注音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571480"/>
            <a:ext cx="7072362" cy="1620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dirty="0" smtClean="0">
                <a:latin typeface="華康標楷W5注音" pitchFamily="66" charset="-120"/>
                <a:ea typeface="華康標楷W5注音" pitchFamily="66" charset="-120"/>
              </a:rPr>
              <a:t>小美在餐館打工，每小時的 </a:t>
            </a:r>
            <a:r>
              <a:rPr lang="zh-TW" altLang="en-US" sz="3600" u="sng" dirty="0" smtClean="0">
                <a:latin typeface="華康標楷W5注音" pitchFamily="66" charset="-120"/>
                <a:ea typeface="華康標楷W5注音" pitchFamily="66" charset="-120"/>
              </a:rPr>
              <a:t>          </a:t>
            </a:r>
            <a:r>
              <a:rPr lang="zh-TW" altLang="en-US" sz="3600" dirty="0" smtClean="0">
                <a:latin typeface="華康標楷W5注音" pitchFamily="66" charset="-120"/>
                <a:ea typeface="華康標楷W5注音" pitchFamily="66" charset="-120"/>
              </a:rPr>
              <a:t> </a:t>
            </a:r>
            <a:r>
              <a:rPr lang="en-US" altLang="zh-TW" sz="3600" dirty="0" smtClean="0">
                <a:latin typeface="華康標楷W5注音" pitchFamily="66" charset="-120"/>
                <a:ea typeface="華康標楷W5注音" pitchFamily="66" charset="-120"/>
              </a:rPr>
              <a:t>10</a:t>
            </a:r>
            <a:r>
              <a:rPr lang="zh-TW" altLang="en-US" sz="3600" dirty="0" smtClean="0">
                <a:latin typeface="華康標楷W5注音" pitchFamily="66" charset="-120"/>
                <a:ea typeface="華康標楷W5注音" pitchFamily="66" charset="-120"/>
              </a:rPr>
              <a:t>元。</a:t>
            </a:r>
            <a:endParaRPr lang="en-US" sz="36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3143248"/>
            <a:ext cx="7072362" cy="1620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dirty="0" smtClean="0">
                <a:latin typeface="華康標楷W5注音" pitchFamily="66" charset="-120"/>
                <a:ea typeface="華康標楷W5注音" pitchFamily="66" charset="-120"/>
              </a:rPr>
              <a:t>小美在電腦上找到許多關於西遊記的 </a:t>
            </a:r>
            <a:r>
              <a:rPr lang="zh-TW" altLang="en-US" sz="3600" u="sng" dirty="0" smtClean="0">
                <a:latin typeface="華康標楷W5注音" pitchFamily="66" charset="-120"/>
                <a:ea typeface="華康標楷W5注音" pitchFamily="66" charset="-120"/>
              </a:rPr>
              <a:t>          </a:t>
            </a:r>
            <a:r>
              <a:rPr lang="zh-TW" altLang="en-US" sz="3600" dirty="0" smtClean="0">
                <a:latin typeface="華康標楷W5注音" pitchFamily="66" charset="-120"/>
                <a:ea typeface="華康標楷W5注音" pitchFamily="66" charset="-120"/>
              </a:rPr>
              <a:t> 。</a:t>
            </a:r>
            <a:endParaRPr lang="en-US" sz="36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86050" y="1357298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工資</a:t>
            </a:r>
            <a:endParaRPr lang="en-US" sz="4000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29256" y="4000504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資料</a:t>
            </a:r>
            <a:endParaRPr lang="en-US" sz="4000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44" y="285728"/>
            <a:ext cx="90011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電</a:t>
            </a:r>
            <a:r>
              <a:rPr lang="zh-TW" altLang="en-US" sz="7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子</a:t>
            </a:r>
            <a:r>
              <a:rPr lang="zh-TW" altLang="en-US" sz="72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郵件 </a:t>
            </a:r>
            <a:r>
              <a:rPr lang="en-US" altLang="zh-TW" sz="3600" dirty="0" smtClean="0">
                <a:latin typeface="Arial" pitchFamily="34" charset="0"/>
                <a:ea typeface="標楷體" pitchFamily="65" charset="-120"/>
                <a:cs typeface="Arial" pitchFamily="34" charset="0"/>
              </a:rPr>
              <a:t>e-mail</a:t>
            </a:r>
            <a:endParaRPr lang="en-US" altLang="zh-TW" sz="3600" dirty="0" smtClean="0">
              <a:solidFill>
                <a:srgbClr val="FF0000"/>
              </a:solidFill>
              <a:latin typeface="華康標楷W5注音" pitchFamily="66" charset="-120"/>
              <a:ea typeface="華康標楷W5注音" pitchFamily="66" charset="-120"/>
            </a:endParaRPr>
          </a:p>
          <a:p>
            <a:r>
              <a:rPr lang="zh-TW" altLang="en-US" sz="72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郵</a:t>
            </a:r>
            <a:r>
              <a:rPr lang="zh-TW" altLang="en-US" sz="7200" dirty="0" smtClean="0">
                <a:latin typeface="華康標楷W5注音" pitchFamily="66" charset="-120"/>
                <a:ea typeface="華康標楷W5注音" pitchFamily="66" charset="-120"/>
              </a:rPr>
              <a:t>件</a:t>
            </a:r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4000" dirty="0" smtClean="0">
                <a:latin typeface="Arial" pitchFamily="34" charset="0"/>
                <a:ea typeface="標楷體" pitchFamily="65" charset="-120"/>
                <a:cs typeface="Arial" pitchFamily="34" charset="0"/>
              </a:rPr>
              <a:t>mail; post</a:t>
            </a:r>
            <a:endParaRPr lang="en-US" sz="4000" dirty="0"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86050" y="4214818"/>
            <a:ext cx="80021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9600" dirty="0" smtClean="0">
                <a:solidFill>
                  <a:srgbClr val="FF0000"/>
                </a:solidFill>
                <a:latin typeface="華康窄注音(標楷W5)" pitchFamily="66" charset="-120"/>
                <a:ea typeface="華康窄注音(標楷W5)" pitchFamily="66" charset="-120"/>
              </a:rPr>
              <a:t>郵</a:t>
            </a:r>
            <a:endParaRPr lang="en-US" sz="9600" dirty="0">
              <a:solidFill>
                <a:srgbClr val="FF0000"/>
              </a:solidFill>
              <a:latin typeface="華康窄注音(標楷W5)" pitchFamily="66" charset="-120"/>
              <a:ea typeface="華康窄注音(標楷W5)" pitchFamily="66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7224" y="2928934"/>
            <a:ext cx="11430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dirty="0" err="1" smtClean="0"/>
              <a:t>yóu</a:t>
            </a:r>
            <a:endParaRPr lang="en-US" sz="4800" dirty="0">
              <a:solidFill>
                <a:srgbClr val="FF0000"/>
              </a:solidFill>
              <a:latin typeface="Arial" pitchFamily="34" charset="0"/>
              <a:ea typeface="華康窄注音(標楷W5)" pitchFamily="66" charset="-12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43372" y="4286256"/>
            <a:ext cx="2339102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2000" dirty="0" smtClean="0">
                <a:latin typeface="標楷體" pitchFamily="65" charset="-120"/>
                <a:ea typeface="標楷體" pitchFamily="65" charset="-120"/>
              </a:rPr>
              <a:t>垂</a:t>
            </a:r>
            <a:r>
              <a:rPr lang="en-US" altLang="zh-TW" sz="9600" dirty="0" smtClean="0">
                <a:latin typeface="標楷體" pitchFamily="65" charset="-120"/>
                <a:ea typeface="標楷體" pitchFamily="65" charset="-120"/>
              </a:rPr>
              <a:t>+</a:t>
            </a:r>
            <a:endParaRPr lang="en-US" sz="96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857628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4572008"/>
            <a:ext cx="623723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71472" y="1643050"/>
            <a:ext cx="8286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latin typeface="華康標楷W5注音" pitchFamily="66" charset="-120"/>
                <a:ea typeface="華康標楷W5注音" pitchFamily="66" charset="-120"/>
              </a:rPr>
              <a:t>郵寄   </a:t>
            </a:r>
            <a:r>
              <a:rPr lang="en-US" altLang="zh-TW" sz="4400" dirty="0" smtClean="0">
                <a:latin typeface="華康標楷W5注音" pitchFamily="66" charset="-120"/>
                <a:ea typeface="華康標楷W5注音" pitchFamily="66" charset="-120"/>
              </a:rPr>
              <a:t>mail; send by post</a:t>
            </a:r>
            <a:endParaRPr lang="en-US" sz="44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72" y="2857496"/>
            <a:ext cx="66437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latin typeface="華康標楷W5注音" pitchFamily="66" charset="-120"/>
                <a:ea typeface="華康標楷W5注音" pitchFamily="66" charset="-120"/>
              </a:rPr>
              <a:t>郵票   </a:t>
            </a:r>
            <a:r>
              <a:rPr lang="en-US" altLang="zh-TW" sz="4400" dirty="0" smtClean="0">
                <a:latin typeface="華康標楷W5注音" pitchFamily="66" charset="-120"/>
                <a:ea typeface="華康標楷W5注音" pitchFamily="66" charset="-120"/>
              </a:rPr>
              <a:t>stamps; postage</a:t>
            </a:r>
            <a:endParaRPr lang="en-US" sz="44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4348" y="3929066"/>
            <a:ext cx="67151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5400" dirty="0" smtClean="0">
                <a:solidFill>
                  <a:prstClr val="black"/>
                </a:solidFill>
                <a:latin typeface="華康標楷W5注音" pitchFamily="66" charset="-120"/>
                <a:ea typeface="華康標楷W5注音" pitchFamily="66" charset="-120"/>
              </a:rPr>
              <a:t>郵費   </a:t>
            </a:r>
            <a:r>
              <a:rPr lang="en-US" altLang="zh-TW" sz="4400" dirty="0" smtClean="0">
                <a:solidFill>
                  <a:prstClr val="black"/>
                </a:solidFill>
                <a:latin typeface="華康標楷W5注音" pitchFamily="66" charset="-120"/>
                <a:ea typeface="華康標楷W5注音" pitchFamily="66" charset="-120"/>
              </a:rPr>
              <a:t>postage</a:t>
            </a:r>
            <a:endParaRPr lang="en-US" sz="4400" dirty="0">
              <a:solidFill>
                <a:prstClr val="black"/>
              </a:solidFill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034" y="214290"/>
            <a:ext cx="66437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latin typeface="華康標楷W5注音" pitchFamily="66" charset="-120"/>
                <a:ea typeface="華康標楷W5注音" pitchFamily="66" charset="-120"/>
              </a:rPr>
              <a:t>郵局   </a:t>
            </a:r>
            <a:r>
              <a:rPr lang="en-US" altLang="zh-TW" sz="4400" dirty="0" smtClean="0">
                <a:latin typeface="華康標楷W5注音" pitchFamily="66" charset="-120"/>
                <a:ea typeface="華康標楷W5注音" pitchFamily="66" charset="-120"/>
              </a:rPr>
              <a:t>post office</a:t>
            </a:r>
            <a:endParaRPr lang="en-US" sz="44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85786" y="5357826"/>
            <a:ext cx="69294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400" dirty="0" smtClean="0">
                <a:solidFill>
                  <a:prstClr val="black"/>
                </a:solidFill>
                <a:latin typeface="華康標楷W5注音" pitchFamily="66" charset="-120"/>
                <a:ea typeface="華康標楷W5注音" pitchFamily="66" charset="-120"/>
              </a:rPr>
              <a:t>郵箱   </a:t>
            </a:r>
            <a:r>
              <a:rPr lang="en-US" altLang="zh-TW" sz="4400" dirty="0" smtClean="0">
                <a:solidFill>
                  <a:prstClr val="black"/>
                </a:solidFill>
                <a:latin typeface="華康標楷W5注音" pitchFamily="66" charset="-120"/>
                <a:ea typeface="華康標楷W5注音" pitchFamily="66" charset="-120"/>
              </a:rPr>
              <a:t>mail boxes</a:t>
            </a:r>
            <a:r>
              <a:rPr lang="zh-TW" altLang="en-US" sz="4400" dirty="0" smtClean="0">
                <a:solidFill>
                  <a:prstClr val="black"/>
                </a:solidFill>
                <a:latin typeface="華康標楷W5注音" pitchFamily="66" charset="-120"/>
                <a:ea typeface="華康標楷W5注音" pitchFamily="66" charset="-120"/>
              </a:rPr>
              <a:t> </a:t>
            </a:r>
            <a:endParaRPr lang="en-US" altLang="zh-TW" sz="4400" dirty="0" smtClean="0">
              <a:solidFill>
                <a:prstClr val="black"/>
              </a:solidFill>
              <a:latin typeface="華康標楷W5注音" pitchFamily="66" charset="-120"/>
              <a:ea typeface="華康標楷W5注音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57148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latin typeface="華康標楷W5注音" pitchFamily="66" charset="-120"/>
                <a:ea typeface="華康標楷W5注音" pitchFamily="66" charset="-120"/>
              </a:rPr>
              <a:t>從美</a:t>
            </a:r>
            <a:r>
              <a:rPr lang="zh-TW" altLang="en-US" sz="3600" dirty="0" smtClean="0">
                <a:latin typeface="華康標楷W5注音" pitchFamily="66" charset="-120"/>
                <a:ea typeface="華康標楷W5注音" pitchFamily="66" charset="-120"/>
              </a:rPr>
              <a:t>國寄信</a:t>
            </a:r>
            <a:r>
              <a:rPr lang="zh-TW" altLang="en-US" sz="3600" dirty="0" smtClean="0">
                <a:latin typeface="華康標楷W5注音" pitchFamily="66" charset="-120"/>
                <a:ea typeface="華康標楷W5注音" pitchFamily="66" charset="-120"/>
              </a:rPr>
              <a:t>到台灣要貼多少錢的 </a:t>
            </a:r>
            <a:r>
              <a:rPr lang="zh-TW" altLang="en-US" sz="3600" u="sng" dirty="0" smtClean="0">
                <a:latin typeface="華康標楷W5注音" pitchFamily="66" charset="-120"/>
                <a:ea typeface="華康標楷W5注音" pitchFamily="66" charset="-120"/>
              </a:rPr>
              <a:t>         </a:t>
            </a:r>
            <a:r>
              <a:rPr lang="zh-TW" altLang="en-US" sz="3600" dirty="0" smtClean="0">
                <a:latin typeface="華康標楷W5注音" pitchFamily="66" charset="-120"/>
                <a:ea typeface="華康標楷W5注音" pitchFamily="66" charset="-120"/>
              </a:rPr>
              <a:t>  </a:t>
            </a:r>
            <a:r>
              <a:rPr lang="en-US" altLang="zh-TW" sz="3600" dirty="0" smtClean="0">
                <a:latin typeface="華康標楷W5注音" pitchFamily="66" charset="-120"/>
                <a:ea typeface="華康標楷W5注音" pitchFamily="66" charset="-120"/>
              </a:rPr>
              <a:t>?</a:t>
            </a:r>
            <a:r>
              <a:rPr lang="zh-TW" altLang="en-US" sz="3600" dirty="0" smtClean="0">
                <a:latin typeface="華康標楷W5注音" pitchFamily="66" charset="-120"/>
                <a:ea typeface="華康標楷W5注音" pitchFamily="66" charset="-120"/>
              </a:rPr>
              <a:t> </a:t>
            </a:r>
            <a:endParaRPr lang="en-US" sz="36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2357430"/>
            <a:ext cx="71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latin typeface="華康標楷W5注音" pitchFamily="66" charset="-120"/>
                <a:ea typeface="華康標楷W5注音" pitchFamily="66" charset="-120"/>
              </a:rPr>
              <a:t>請問你的電子 </a:t>
            </a:r>
            <a:r>
              <a:rPr lang="zh-TW" altLang="en-US" sz="3600" u="sng" dirty="0" smtClean="0">
                <a:latin typeface="華康標楷W5注音" pitchFamily="66" charset="-120"/>
                <a:ea typeface="華康標楷W5注音" pitchFamily="66" charset="-120"/>
              </a:rPr>
              <a:t>         </a:t>
            </a:r>
            <a:r>
              <a:rPr lang="zh-TW" altLang="en-US" sz="3600" dirty="0" smtClean="0">
                <a:latin typeface="華康標楷W5注音" pitchFamily="66" charset="-120"/>
                <a:ea typeface="華康標楷W5注音" pitchFamily="66" charset="-120"/>
              </a:rPr>
              <a:t>  是什麼</a:t>
            </a:r>
            <a:r>
              <a:rPr lang="en-US" altLang="zh-TW" sz="3600" dirty="0" smtClean="0">
                <a:latin typeface="華康標楷W5注音" pitchFamily="66" charset="-120"/>
                <a:ea typeface="華康標楷W5注音" pitchFamily="66" charset="-120"/>
              </a:rPr>
              <a:t>?</a:t>
            </a:r>
            <a:r>
              <a:rPr lang="zh-TW" altLang="en-US" sz="3600" dirty="0" smtClean="0">
                <a:latin typeface="華康標楷W5注音" pitchFamily="66" charset="-120"/>
                <a:ea typeface="華康標楷W5注音" pitchFamily="66" charset="-120"/>
              </a:rPr>
              <a:t> </a:t>
            </a:r>
            <a:endParaRPr lang="en-US" sz="36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28662" y="3929066"/>
            <a:ext cx="74295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3600" dirty="0" smtClean="0">
                <a:solidFill>
                  <a:prstClr val="black"/>
                </a:solidFill>
                <a:latin typeface="華康標楷W5注音" pitchFamily="66" charset="-120"/>
                <a:ea typeface="華康標楷W5注音" pitchFamily="66" charset="-120"/>
              </a:rPr>
              <a:t>我昨天把信 </a:t>
            </a:r>
            <a:r>
              <a:rPr lang="zh-TW" altLang="en-US" sz="3600" u="sng" dirty="0" smtClean="0">
                <a:solidFill>
                  <a:prstClr val="black"/>
                </a:solidFill>
                <a:latin typeface="華康標楷W5注音" pitchFamily="66" charset="-120"/>
                <a:ea typeface="華康標楷W5注音" pitchFamily="66" charset="-120"/>
              </a:rPr>
              <a:t>         </a:t>
            </a:r>
            <a:r>
              <a:rPr lang="zh-TW" altLang="en-US" sz="3600" dirty="0" smtClean="0">
                <a:solidFill>
                  <a:prstClr val="black"/>
                </a:solidFill>
                <a:latin typeface="華康標楷W5注音" pitchFamily="66" charset="-120"/>
                <a:ea typeface="華康標楷W5注音" pitchFamily="66" charset="-120"/>
              </a:rPr>
              <a:t>  給你了，請你今天檢查一下你</a:t>
            </a:r>
            <a:r>
              <a:rPr lang="zh-TW" altLang="en-US" sz="3600" dirty="0" smtClean="0">
                <a:latin typeface="華康標楷W5注音" pitchFamily="66" charset="-120"/>
                <a:ea typeface="華康標楷W5注音" pitchFamily="66" charset="-120"/>
              </a:rPr>
              <a:t>的 </a:t>
            </a:r>
            <a:r>
              <a:rPr lang="zh-TW" altLang="en-US" sz="3600" u="sng" dirty="0" smtClean="0">
                <a:latin typeface="華康標楷W5注音" pitchFamily="66" charset="-120"/>
                <a:ea typeface="華康標楷W5注音" pitchFamily="66" charset="-120"/>
              </a:rPr>
              <a:t>         </a:t>
            </a:r>
            <a:r>
              <a:rPr lang="zh-TW" altLang="en-US" sz="3600" dirty="0" smtClean="0">
                <a:latin typeface="華康標楷W5注音" pitchFamily="66" charset="-120"/>
                <a:ea typeface="華康標楷W5注音" pitchFamily="66" charset="-120"/>
              </a:rPr>
              <a:t> </a:t>
            </a:r>
            <a:r>
              <a:rPr lang="zh-TW" altLang="en-US" sz="3600" dirty="0" smtClean="0">
                <a:solidFill>
                  <a:prstClr val="black"/>
                </a:solidFill>
                <a:latin typeface="華康標楷W5注音" pitchFamily="66" charset="-120"/>
                <a:ea typeface="華康標楷W5注音" pitchFamily="66" charset="-120"/>
              </a:rPr>
              <a:t>，看看信寄到沒有。</a:t>
            </a:r>
            <a:endParaRPr lang="en-US" sz="3600" dirty="0">
              <a:solidFill>
                <a:prstClr val="black"/>
              </a:solidFill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00496" y="1071546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郵票</a:t>
            </a:r>
            <a:endParaRPr lang="en-US" sz="4000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29256" y="2285992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郵箱</a:t>
            </a:r>
            <a:endParaRPr lang="en-US" sz="4000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3857628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郵寄</a:t>
            </a:r>
            <a:endParaRPr lang="en-US" sz="4000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00298" y="5000636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郵箱</a:t>
            </a:r>
            <a:endParaRPr lang="en-US" sz="4000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44" y="285728"/>
            <a:ext cx="9001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討</a:t>
            </a:r>
            <a:r>
              <a:rPr lang="zh-TW" altLang="en-US" sz="7200" dirty="0" smtClean="0">
                <a:latin typeface="華康標楷W5注音" pitchFamily="66" charset="-120"/>
                <a:ea typeface="華康標楷W5注音" pitchFamily="66" charset="-120"/>
              </a:rPr>
              <a:t>論</a:t>
            </a:r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4000" dirty="0" smtClean="0">
                <a:latin typeface="Arial" pitchFamily="34" charset="0"/>
                <a:ea typeface="標楷體" pitchFamily="65" charset="-120"/>
                <a:cs typeface="Arial" pitchFamily="34" charset="0"/>
              </a:rPr>
              <a:t>to talk over; to discuss</a:t>
            </a:r>
            <a:endParaRPr lang="en-US" sz="4000" dirty="0"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57488" y="2928934"/>
            <a:ext cx="80021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9600" dirty="0" smtClean="0">
                <a:solidFill>
                  <a:srgbClr val="FF0000"/>
                </a:solidFill>
                <a:latin typeface="華康窄注音(標楷W5)" pitchFamily="66" charset="-120"/>
                <a:ea typeface="華康窄注音(標楷W5)" pitchFamily="66" charset="-120"/>
              </a:rPr>
              <a:t>討</a:t>
            </a:r>
            <a:endParaRPr lang="en-US" sz="9600" dirty="0">
              <a:solidFill>
                <a:srgbClr val="FF0000"/>
              </a:solidFill>
              <a:latin typeface="華康窄注音(標楷W5)" pitchFamily="66" charset="-120"/>
              <a:ea typeface="華康窄注音(標楷W5)" pitchFamily="66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85852" y="1785926"/>
            <a:ext cx="11430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dirty="0" err="1" smtClean="0"/>
              <a:t>tǎo</a:t>
            </a:r>
            <a:endParaRPr lang="en-US" sz="4800" dirty="0">
              <a:solidFill>
                <a:srgbClr val="FF0000"/>
              </a:solidFill>
              <a:latin typeface="Arial" pitchFamily="34" charset="0"/>
              <a:ea typeface="華康窄注音(標楷W5)" pitchFamily="66" charset="-12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71934" y="2714620"/>
            <a:ext cx="41434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言</a:t>
            </a:r>
            <a:r>
              <a:rPr lang="en-US" altLang="zh-TW" sz="9600" dirty="0" smtClean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12000" dirty="0" smtClean="0">
                <a:latin typeface="標楷體" pitchFamily="65" charset="-120"/>
                <a:ea typeface="標楷體" pitchFamily="65" charset="-120"/>
              </a:rPr>
              <a:t>寸</a:t>
            </a:r>
            <a:endParaRPr lang="en-US" sz="1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643182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1538" y="142852"/>
            <a:ext cx="71096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美洲華語第六冊第一課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282" y="1142984"/>
            <a:ext cx="402546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2800" spc="50" dirty="0" smtClean="0">
                <a:ln w="11430"/>
                <a:latin typeface="標楷體" pitchFamily="65" charset="-120"/>
                <a:ea typeface="標楷體" pitchFamily="65" charset="-120"/>
              </a:rPr>
              <a:t>這些物品的中文怎麼說</a:t>
            </a:r>
            <a:r>
              <a:rPr lang="en-US" altLang="zh-TW" sz="2800" spc="50" dirty="0" smtClean="0">
                <a:ln w="11430"/>
                <a:latin typeface="標楷體" pitchFamily="65" charset="-120"/>
                <a:ea typeface="標楷體" pitchFamily="65" charset="-120"/>
              </a:rPr>
              <a:t>?</a:t>
            </a:r>
            <a:endParaRPr lang="en-US" sz="2800" spc="50" dirty="0">
              <a:ln w="11430"/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785926"/>
            <a:ext cx="2214578" cy="2944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1643050"/>
            <a:ext cx="2348936" cy="1958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1071546"/>
            <a:ext cx="2142427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14612" y="5186605"/>
            <a:ext cx="2005007" cy="1671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7511" y="4929198"/>
            <a:ext cx="1976489" cy="1647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24647" y="3000372"/>
            <a:ext cx="2219353" cy="1850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2844" y="4833250"/>
            <a:ext cx="2428892" cy="202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86314" y="3857628"/>
            <a:ext cx="1943799" cy="1620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71472" y="1643050"/>
            <a:ext cx="8286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latin typeface="華康標楷W5注音" pitchFamily="66" charset="-120"/>
                <a:ea typeface="華康標楷W5注音" pitchFamily="66" charset="-120"/>
              </a:rPr>
              <a:t>討厭   </a:t>
            </a:r>
            <a:r>
              <a:rPr lang="en-US" altLang="zh-TW" sz="4400" dirty="0" smtClean="0">
                <a:latin typeface="華康標楷W5注音" pitchFamily="66" charset="-120"/>
                <a:ea typeface="華康標楷W5注音" pitchFamily="66" charset="-120"/>
              </a:rPr>
              <a:t>to hate; nasty</a:t>
            </a:r>
            <a:endParaRPr lang="en-US" sz="44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72" y="2857496"/>
            <a:ext cx="66437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latin typeface="華康標楷W5注音" pitchFamily="66" charset="-120"/>
                <a:ea typeface="華康標楷W5注音" pitchFamily="66" charset="-120"/>
              </a:rPr>
              <a:t>討錢   </a:t>
            </a:r>
            <a:r>
              <a:rPr lang="en-US" altLang="zh-TW" sz="4400" dirty="0" smtClean="0">
                <a:latin typeface="華康標楷W5注音" pitchFamily="66" charset="-120"/>
                <a:ea typeface="華康標楷W5注音" pitchFamily="66" charset="-120"/>
              </a:rPr>
              <a:t>beg for money</a:t>
            </a:r>
            <a:endParaRPr lang="en-US" sz="44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034" y="214290"/>
            <a:ext cx="66437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latin typeface="華康標楷W5注音" pitchFamily="66" charset="-120"/>
                <a:ea typeface="華康標楷W5注音" pitchFamily="66" charset="-120"/>
              </a:rPr>
              <a:t>討飯   </a:t>
            </a:r>
            <a:r>
              <a:rPr lang="en-US" altLang="zh-TW" sz="4400" dirty="0" smtClean="0">
                <a:latin typeface="華康標楷W5注音" pitchFamily="66" charset="-120"/>
                <a:ea typeface="華康標楷W5注音" pitchFamily="66" charset="-120"/>
              </a:rPr>
              <a:t>beg for food</a:t>
            </a:r>
            <a:endParaRPr lang="en-US" sz="4400" dirty="0">
              <a:latin typeface="華康標楷W5注音" pitchFamily="66" charset="-120"/>
              <a:ea typeface="華康標楷W5注音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643050"/>
            <a:ext cx="857256" cy="934313"/>
          </a:xfrm>
          <a:prstGeom prst="rect">
            <a:avLst/>
          </a:prstGeom>
          <a:noFill/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071810"/>
            <a:ext cx="714380" cy="76708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928662" y="428604"/>
            <a:ext cx="758733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3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：你要來參加</a:t>
            </a: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 </a:t>
            </a:r>
            <a:r>
              <a:rPr kumimoji="0" lang="zh-TW" altLang="en-US" sz="3600" b="0" i="0" u="sng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         </a:t>
            </a: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 </a:t>
            </a: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嗎？</a:t>
            </a:r>
          </a:p>
          <a:p>
            <a:pPr marL="0" marR="0" lvl="0" indent="203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華康標楷W5注音" pitchFamily="66" charset="-120"/>
              <a:ea typeface="華康標楷W5注音" pitchFamily="66" charset="-12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857224" y="1285860"/>
            <a:ext cx="729238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         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華康標楷W5注音" pitchFamily="66" charset="-120"/>
              <a:ea typeface="華康標楷W5注音" pitchFamily="66" charset="-12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  </a:t>
            </a: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：你們要 </a:t>
            </a:r>
            <a:r>
              <a:rPr kumimoji="0" lang="zh-TW" altLang="en-US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           </a:t>
            </a: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 </a:t>
            </a:r>
            <a:r>
              <a:rPr lang="zh-TW" altLang="en-US" sz="3600" dirty="0" smtClean="0"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什</a:t>
            </a: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麼？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華康標楷W5注音" pitchFamily="66" charset="-120"/>
              <a:ea typeface="華康標楷W5注音" pitchFamily="66" charset="-12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785786" y="2643182"/>
            <a:ext cx="78277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3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          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華康標楷W5注音" pitchFamily="66" charset="-120"/>
              <a:ea typeface="華康標楷W5注音" pitchFamily="66" charset="-120"/>
              <a:cs typeface="Arial" pitchFamily="34" charset="0"/>
            </a:endParaRPr>
          </a:p>
          <a:p>
            <a:pPr marL="0" marR="0" lvl="0" indent="203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：</a:t>
            </a:r>
            <a:r>
              <a:rPr kumimoji="0" lang="zh-TW" altLang="en-US" sz="3600" b="0" i="0" u="sng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       </a:t>
            </a: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 </a:t>
            </a: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感恩節的演節目。</a:t>
            </a: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85728"/>
            <a:ext cx="968378" cy="103981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286380" y="285728"/>
            <a:ext cx="178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討論會</a:t>
            </a:r>
            <a:endParaRPr lang="en-US" sz="4000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3372" y="1714488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討論</a:t>
            </a:r>
            <a:endParaRPr lang="en-US" sz="4000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71604" y="3071810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討論</a:t>
            </a:r>
            <a:endParaRPr lang="en-US" sz="4000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44" y="285728"/>
            <a:ext cx="9001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按</a:t>
            </a:r>
            <a:r>
              <a:rPr lang="zh-TW" altLang="en-US" sz="7200" dirty="0" smtClean="0">
                <a:latin typeface="華康標楷W5注音" pitchFamily="66" charset="-120"/>
                <a:ea typeface="華康標楷W5注音" pitchFamily="66" charset="-120"/>
              </a:rPr>
              <a:t>打印</a:t>
            </a:r>
            <a:r>
              <a:rPr lang="zh-TW" altLang="en-US" sz="72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鍵</a:t>
            </a:r>
            <a:endParaRPr lang="en-US" sz="4000" dirty="0"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57488" y="2928934"/>
            <a:ext cx="80021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9600" dirty="0" smtClean="0">
                <a:solidFill>
                  <a:srgbClr val="FF0000"/>
                </a:solidFill>
                <a:latin typeface="華康窄注音(標楷W5)" pitchFamily="66" charset="-120"/>
                <a:ea typeface="華康窄注音(標楷W5)" pitchFamily="66" charset="-120"/>
              </a:rPr>
              <a:t>按</a:t>
            </a:r>
            <a:endParaRPr lang="en-US" sz="9600" dirty="0">
              <a:solidFill>
                <a:srgbClr val="FF0000"/>
              </a:solidFill>
              <a:latin typeface="華康窄注音(標楷W5)" pitchFamily="66" charset="-120"/>
              <a:ea typeface="華康窄注音(標楷W5)" pitchFamily="66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85852" y="1785926"/>
            <a:ext cx="11430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 smtClean="0"/>
              <a:t>àn</a:t>
            </a:r>
            <a:endParaRPr lang="en-US" sz="4800" dirty="0"/>
          </a:p>
        </p:txBody>
      </p:sp>
      <p:sp>
        <p:nvSpPr>
          <p:cNvPr id="8" name="Rectangle 7"/>
          <p:cNvSpPr/>
          <p:nvPr/>
        </p:nvSpPr>
        <p:spPr>
          <a:xfrm>
            <a:off x="4071934" y="2714620"/>
            <a:ext cx="41434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20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9600" dirty="0" smtClean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12000" dirty="0" smtClean="0">
                <a:latin typeface="標楷體" pitchFamily="65" charset="-120"/>
                <a:ea typeface="標楷體" pitchFamily="65" charset="-120"/>
              </a:rPr>
              <a:t>安</a:t>
            </a:r>
            <a:endParaRPr lang="en-US" sz="1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714620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2786058"/>
            <a:ext cx="901978" cy="1885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71472" y="1643050"/>
            <a:ext cx="8286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latin typeface="華康標楷W5注音" pitchFamily="66" charset="-120"/>
                <a:ea typeface="華康標楷W5注音" pitchFamily="66" charset="-120"/>
              </a:rPr>
              <a:t>按照</a:t>
            </a:r>
            <a:r>
              <a:rPr lang="zh-TW" altLang="en-US" sz="4400" dirty="0" smtClean="0">
                <a:latin typeface="華康標楷W5注音" pitchFamily="66" charset="-120"/>
                <a:ea typeface="華康標楷W5注音" pitchFamily="66" charset="-120"/>
              </a:rPr>
              <a:t>     </a:t>
            </a:r>
            <a:r>
              <a:rPr lang="en-US" altLang="zh-TW" sz="4400" dirty="0" smtClean="0">
                <a:latin typeface="華康標楷W5注音" pitchFamily="66" charset="-120"/>
                <a:ea typeface="華康標楷W5注音" pitchFamily="66" charset="-120"/>
              </a:rPr>
              <a:t>according to</a:t>
            </a:r>
            <a:endParaRPr lang="en-US" sz="44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034" y="214290"/>
            <a:ext cx="8001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latin typeface="華康標楷W5注音" pitchFamily="66" charset="-120"/>
                <a:ea typeface="華康標楷W5注音" pitchFamily="66" charset="-120"/>
              </a:rPr>
              <a:t>按時   </a:t>
            </a:r>
            <a:r>
              <a:rPr lang="en-US" altLang="zh-TW" sz="4400" dirty="0" smtClean="0">
                <a:latin typeface="華康標楷W5注音" pitchFamily="66" charset="-120"/>
                <a:ea typeface="華康標楷W5注音" pitchFamily="66" charset="-120"/>
              </a:rPr>
              <a:t>on schedule; on time</a:t>
            </a:r>
            <a:endParaRPr lang="en-US" sz="44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1472" y="3286124"/>
            <a:ext cx="348524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5400" dirty="0" smtClean="0">
                <a:solidFill>
                  <a:prstClr val="black"/>
                </a:solidFill>
                <a:latin typeface="華康標楷W5注音" pitchFamily="66" charset="-120"/>
                <a:ea typeface="華康標楷W5注音" pitchFamily="66" charset="-120"/>
              </a:rPr>
              <a:t>按門鈴</a:t>
            </a:r>
            <a:r>
              <a:rPr lang="zh-TW" altLang="en-US" sz="4400" dirty="0" smtClean="0">
                <a:solidFill>
                  <a:prstClr val="black"/>
                </a:solidFill>
                <a:latin typeface="華康標楷W5注音" pitchFamily="66" charset="-120"/>
                <a:ea typeface="華康標楷W5注音" pitchFamily="66" charset="-120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642918"/>
            <a:ext cx="933424" cy="1002283"/>
          </a:xfrm>
          <a:prstGeom prst="rect">
            <a:avLst/>
          </a:prstGeom>
          <a:noFill/>
        </p:spPr>
      </p:pic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2714620"/>
            <a:ext cx="825866" cy="900102"/>
          </a:xfrm>
          <a:prstGeom prst="rect">
            <a:avLst/>
          </a:prstGeom>
          <a:noFill/>
        </p:spPr>
      </p:pic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01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808000"/>
                </a:solidFill>
                <a:effectLst/>
                <a:latin typeface="Times New Roman" pitchFamily="18" charset="0"/>
                <a:ea typeface="細明體" pitchFamily="49" charset="-120"/>
                <a:cs typeface="Arial" pitchFamily="34" charset="0"/>
              </a:rPr>
              <a:t>	       </a:t>
            </a:r>
            <a:endParaRPr kumimoji="0" lang="en-US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01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1857356" y="928670"/>
            <a:ext cx="785343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016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  </a:t>
            </a: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：你</a:t>
            </a:r>
            <a:r>
              <a:rPr kumimoji="0" lang="zh-TW" altLang="en-US" sz="3600" b="0" i="0" u="sng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      </a:t>
            </a: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門鈴了嗎？</a:t>
            </a:r>
            <a:endParaRPr kumimoji="0" lang="en-US" altLang="zh-TW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華康標楷W5注音" pitchFamily="66" charset="-120"/>
              <a:ea typeface="華康標楷W5注音" pitchFamily="66" charset="-120"/>
              <a:cs typeface="Arial" pitchFamily="34" charset="0"/>
            </a:endParaRPr>
          </a:p>
          <a:p>
            <a:pPr marL="0" marR="0" lvl="0" indent="1016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怎麼沒有人來開門？</a:t>
            </a: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	        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華康標楷W5注音" pitchFamily="66" charset="-120"/>
              <a:ea typeface="華康標楷W5注音" pitchFamily="66" charset="-120"/>
              <a:cs typeface="Arial" pitchFamily="34" charset="0"/>
            </a:endParaRPr>
          </a:p>
          <a:p>
            <a:pPr marL="0" marR="0" lvl="0" indent="203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：再等等吧！</a:t>
            </a:r>
            <a:endParaRPr kumimoji="0" lang="en-US" altLang="zh-TW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華康標楷W5注音" pitchFamily="66" charset="-120"/>
              <a:ea typeface="華康標楷W5注音" pitchFamily="66" charset="-120"/>
              <a:cs typeface="Arial" pitchFamily="34" charset="0"/>
            </a:endParaRPr>
          </a:p>
          <a:p>
            <a:pPr marL="0" marR="0" lvl="0" indent="203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我已經</a:t>
            </a: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 </a:t>
            </a:r>
            <a:r>
              <a:rPr kumimoji="0" lang="zh-TW" altLang="en-US" sz="3600" b="0" i="0" u="sng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     </a:t>
            </a: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了幾下了。</a:t>
            </a:r>
          </a:p>
          <a:p>
            <a:pPr marL="0" marR="0" lvl="0" indent="203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華康標楷W5注音" pitchFamily="66" charset="-120"/>
              <a:ea typeface="華康標楷W5注音" pitchFamily="66" charset="-12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5214950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latin typeface="華康標楷W5注音" pitchFamily="66" charset="-120"/>
                <a:ea typeface="華康標楷W5注音" pitchFamily="66" charset="-120"/>
              </a:rPr>
              <a:t>小明每天都 </a:t>
            </a:r>
            <a:r>
              <a:rPr lang="zh-TW" altLang="en-US" sz="3600" u="sng" dirty="0" smtClean="0">
                <a:latin typeface="華康標楷W5注音" pitchFamily="66" charset="-120"/>
                <a:ea typeface="華康標楷W5注音" pitchFamily="66" charset="-120"/>
              </a:rPr>
              <a:t>       </a:t>
            </a:r>
            <a:r>
              <a:rPr lang="zh-TW" altLang="en-US" sz="3600" dirty="0" smtClean="0">
                <a:latin typeface="華康標楷W5注音" pitchFamily="66" charset="-120"/>
                <a:ea typeface="華康標楷W5注音" pitchFamily="66" charset="-120"/>
              </a:rPr>
              <a:t> 交作業</a:t>
            </a:r>
            <a:r>
              <a:rPr lang="zh-TW" altLang="en-US" sz="3600" dirty="0" smtClean="0"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。</a:t>
            </a:r>
            <a:endParaRPr lang="en-US" sz="36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6182" y="100010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按</a:t>
            </a:r>
            <a:endParaRPr lang="en-US" sz="4000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7686" y="350043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按</a:t>
            </a:r>
            <a:endParaRPr lang="en-US" sz="4000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0496" y="5214950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按時</a:t>
            </a:r>
            <a:endParaRPr lang="en-US" sz="4000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214422"/>
            <a:ext cx="8109858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57488" y="4000504"/>
            <a:ext cx="142876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14876" y="4000504"/>
            <a:ext cx="142876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16" y="4000504"/>
            <a:ext cx="142876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86578" y="2428868"/>
            <a:ext cx="142876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29190" y="2428868"/>
            <a:ext cx="142876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86050" y="2357430"/>
            <a:ext cx="142876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28662" y="2428868"/>
            <a:ext cx="142876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00100" y="3929066"/>
            <a:ext cx="1500198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1538" y="142852"/>
            <a:ext cx="50770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我教爺爺用電腦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TextBox 2">
            <a:hlinkClick r:id="rId2" action="ppaction://hlinkfile"/>
          </p:cNvPr>
          <p:cNvSpPr txBox="1"/>
          <p:nvPr/>
        </p:nvSpPr>
        <p:spPr>
          <a:xfrm>
            <a:off x="357158" y="1214422"/>
            <a:ext cx="8610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3" action="ppaction://hlinkfile"/>
              </a:rPr>
              <a:t>You are going to hear a paragraph. After the paragraph is read, you will be asked to answer the following questions. You may take notes in Chinese or English. </a:t>
            </a:r>
            <a:endParaRPr lang="en-US" altLang="zh-TW" sz="3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3000372"/>
            <a:ext cx="8610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友友家裡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誰不會用電腦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友友每天利用電腦做什麼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85688" y="1000108"/>
            <a:ext cx="8644030" cy="5734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友友家有四個人。爸爸、媽媽和友友都會用電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腦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，只有爺爺不會用。友友每天都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利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用電腦寫作業、上網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查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資料、發電子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郵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件、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討論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功課和玩遊戲。開學前，友友從學校的網站上，查到了「六年級文具用品清單」，再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按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一下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鍵盤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上的打印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鍵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，清單就從打印機印出來了。爺爺看在眼裡，心想，會用電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腦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真方便！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昨天下午，爺爺看見友友在電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腦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上打中文，他大吃一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驚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en-US" sz="3600" dirty="0" smtClean="0">
              <a:latin typeface="標楷體" pitchFamily="65" charset="-120"/>
              <a:ea typeface="標楷體" pitchFamily="65" charset="-120"/>
            </a:endParaRPr>
          </a:p>
          <a:p>
            <a:pPr lvl="0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00232" y="0"/>
            <a:ext cx="50770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我教爺爺用電腦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14282" y="142852"/>
            <a:ext cx="8644030" cy="419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ts val="4000"/>
              </a:lnSpc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爺爺說：英文電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腦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怎麼能打中文呢？</a:t>
            </a:r>
            <a:endParaRPr lang="en-US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友友說：電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腦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裡面有中文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軟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件，所以能打中文。您看！我在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鍵盤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上打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拼音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，畫面上就出現一排同音字讓我選，我選好一個字，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按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一下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鍵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，中文字就打出來了。</a:t>
            </a:r>
            <a:endParaRPr lang="en-US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爺爺說：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科技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真是進步</a:t>
            </a:r>
            <a:r>
              <a:rPr lang="zh-CN" altLang="en-US" sz="3600" dirty="0" smtClean="0">
                <a:latin typeface="標楷體" pitchFamily="65" charset="-120"/>
                <a:ea typeface="標楷體" pitchFamily="65" charset="-120"/>
              </a:rPr>
              <a:t>了！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不知道哪家出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版社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有電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腦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工具書。我想買回來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研究研究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sz="36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20" y="785794"/>
            <a:ext cx="828680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友友說：爺爺要學電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腦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，我可以幫忙。學電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腦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很</a:t>
            </a:r>
            <a:r>
              <a:rPr lang="zh-CN" altLang="en-US" sz="3600" dirty="0" smtClean="0">
                <a:latin typeface="標楷體" pitchFamily="65" charset="-120"/>
                <a:ea typeface="標楷體" pitchFamily="65" charset="-120"/>
              </a:rPr>
              <a:t>容易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，多練習幾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遍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就行了。</a:t>
            </a:r>
            <a:endParaRPr lang="en-US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爺爺說：我相信你會是個好老師。那要付多少學</a:t>
            </a:r>
            <a:r>
              <a:rPr lang="zh-TW" altLang="en-US" sz="36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費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呢？</a:t>
            </a:r>
            <a:endParaRPr lang="en-US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友友說：不用</a:t>
            </a:r>
            <a:r>
              <a:rPr lang="zh-CN" altLang="en-US" sz="36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不用！爺爺請我吃</a:t>
            </a:r>
            <a:r>
              <a:rPr lang="zh-TW" altLang="en-US" sz="3600" dirty="0" smtClean="0">
                <a:latin typeface="華康標楷W5注音" pitchFamily="66" charset="-120"/>
                <a:ea typeface="華康標楷W5注音" pitchFamily="66" charset="-120"/>
              </a:rPr>
              <a:t>冰淇淋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就行了！</a:t>
            </a:r>
            <a:endParaRPr lang="en-US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爺爺說：好啊！一言為定！</a:t>
            </a:r>
            <a:endParaRPr lang="en-US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爺爺和友友，</a:t>
            </a:r>
            <a:r>
              <a:rPr lang="zh-TW" altLang="en-US" sz="3600" dirty="0" smtClean="0">
                <a:latin typeface="華康標楷W5注音" pitchFamily="66" charset="-120"/>
                <a:ea typeface="華康標楷W5注音" pitchFamily="66" charset="-120"/>
              </a:rPr>
              <a:t>祖孫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二人歡歡喜喜地出門了。</a:t>
            </a:r>
            <a:endParaRPr lang="en-US" altLang="en-US" sz="36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43504" y="3214686"/>
            <a:ext cx="29289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latin typeface="華康標楷W5注音" pitchFamily="66" charset="-120"/>
                <a:ea typeface="華康標楷W5注音" pitchFamily="66" charset="-120"/>
              </a:rPr>
              <a:t>頭腦</a:t>
            </a:r>
            <a:endParaRPr lang="en-US" sz="54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285728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 smtClean="0">
                <a:latin typeface="華康標楷W5注音" pitchFamily="66" charset="-120"/>
                <a:ea typeface="華康標楷W5注音" pitchFamily="66" charset="-120"/>
              </a:rPr>
              <a:t>電</a:t>
            </a:r>
            <a:r>
              <a:rPr lang="zh-TW" altLang="en-US" sz="72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腦</a:t>
            </a:r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600" dirty="0" smtClean="0">
                <a:latin typeface="Arial" pitchFamily="34" charset="0"/>
                <a:ea typeface="標楷體" pitchFamily="65" charset="-120"/>
                <a:cs typeface="Arial" pitchFamily="34" charset="0"/>
              </a:rPr>
              <a:t>computer  </a:t>
            </a:r>
            <a:endParaRPr lang="en-US" sz="3600" dirty="0"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571744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3071802" y="2643182"/>
            <a:ext cx="80021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9600" dirty="0" smtClean="0">
                <a:solidFill>
                  <a:srgbClr val="C00000"/>
                </a:solidFill>
                <a:latin typeface="華康窄注音(標楷W5)" pitchFamily="66" charset="-120"/>
                <a:ea typeface="華康窄注音(標楷W5)" pitchFamily="66" charset="-120"/>
              </a:rPr>
              <a:t>腦</a:t>
            </a:r>
            <a:endParaRPr lang="en-US" sz="9600" dirty="0">
              <a:latin typeface="華康窄注音(標楷W5)" pitchFamily="66" charset="-120"/>
              <a:ea typeface="華康窄注音(標楷W5)" pitchFamily="66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0100" y="1714488"/>
            <a:ext cx="12137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nǎo</a:t>
            </a:r>
            <a:endParaRPr lang="en-US" sz="4800" dirty="0">
              <a:solidFill>
                <a:srgbClr val="FF0000"/>
              </a:solidFill>
              <a:latin typeface="Arial" pitchFamily="34" charset="0"/>
              <a:ea typeface="華康窄注音(標楷W5)" pitchFamily="66" charset="-12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43372" y="5000636"/>
            <a:ext cx="45005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latin typeface="華康標楷W5注音" pitchFamily="66" charset="-120"/>
                <a:ea typeface="華康標楷W5注音" pitchFamily="66" charset="-120"/>
              </a:rPr>
              <a:t>手腦並用</a:t>
            </a:r>
            <a:endParaRPr lang="en-US" sz="5400" dirty="0">
              <a:latin typeface="華康標楷W5注音" pitchFamily="66" charset="-120"/>
              <a:ea typeface="華康標楷W5注音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285728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利</a:t>
            </a:r>
            <a:r>
              <a:rPr lang="zh-TW" altLang="en-US" sz="7200" dirty="0" smtClean="0">
                <a:latin typeface="華康標楷W5注音" pitchFamily="66" charset="-120"/>
                <a:ea typeface="華康標楷W5注音" pitchFamily="66" charset="-120"/>
              </a:rPr>
              <a:t>用</a:t>
            </a:r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600" dirty="0" smtClean="0">
                <a:latin typeface="Arial" pitchFamily="34" charset="0"/>
                <a:ea typeface="標楷體" pitchFamily="65" charset="-120"/>
                <a:cs typeface="Arial" pitchFamily="34" charset="0"/>
              </a:rPr>
              <a:t>make use of </a:t>
            </a:r>
            <a:endParaRPr lang="en-US" sz="3600" dirty="0"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71802" y="2643182"/>
            <a:ext cx="80021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9600" dirty="0" smtClean="0">
                <a:solidFill>
                  <a:srgbClr val="FF0000"/>
                </a:solidFill>
                <a:latin typeface="華康窄注音(標楷W5)" pitchFamily="66" charset="-120"/>
                <a:ea typeface="華康窄注音(標楷W5)" pitchFamily="66" charset="-120"/>
              </a:rPr>
              <a:t>利</a:t>
            </a:r>
            <a:endParaRPr lang="en-US" sz="9600" dirty="0">
              <a:solidFill>
                <a:srgbClr val="FF0000"/>
              </a:solidFill>
              <a:latin typeface="華康窄注音(標楷W5)" pitchFamily="66" charset="-120"/>
              <a:ea typeface="華康窄注音(標楷W5)" pitchFamily="66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14480" y="1714488"/>
            <a:ext cx="4667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800" dirty="0" err="1" smtClean="0">
                <a:solidFill>
                  <a:srgbClr val="FF0000"/>
                </a:solidFill>
              </a:rPr>
              <a:t>lì</a:t>
            </a:r>
            <a:endParaRPr lang="en-US" sz="4800" dirty="0">
              <a:solidFill>
                <a:srgbClr val="FF0000"/>
              </a:solidFill>
              <a:latin typeface="Arial" pitchFamily="34" charset="0"/>
              <a:ea typeface="華康窄注音(標楷W5)" pitchFamily="66" charset="-12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43372" y="5000636"/>
            <a:ext cx="45005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latin typeface="華康標楷W5注音" pitchFamily="66" charset="-120"/>
                <a:ea typeface="華康標楷W5注音" pitchFamily="66" charset="-120"/>
              </a:rPr>
              <a:t>廢物利用</a:t>
            </a:r>
            <a:endParaRPr lang="en-US" sz="5400" dirty="0">
              <a:latin typeface="華康標楷W5注音" pitchFamily="66" charset="-120"/>
              <a:ea typeface="華康標楷W5注音" pitchFamily="66" charset="-12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428868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4071934" y="2714620"/>
            <a:ext cx="3877985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2000" dirty="0" smtClean="0">
                <a:latin typeface="標楷體" pitchFamily="65" charset="-120"/>
                <a:ea typeface="標楷體" pitchFamily="65" charset="-120"/>
              </a:rPr>
              <a:t>禾</a:t>
            </a:r>
            <a:r>
              <a:rPr lang="en-US" altLang="zh-TW" sz="9600" dirty="0" smtClean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1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</a:t>
            </a:r>
            <a:endParaRPr lang="en-US" sz="1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3000372"/>
            <a:ext cx="610956" cy="1560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928</Words>
  <Application>Microsoft Office PowerPoint</Application>
  <PresentationFormat>On-screen Show (4:3)</PresentationFormat>
  <Paragraphs>119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NCACLS</dc:creator>
  <cp:lastModifiedBy>IrvineAcademy</cp:lastModifiedBy>
  <cp:revision>106</cp:revision>
  <dcterms:created xsi:type="dcterms:W3CDTF">2009-09-04T18:49:24Z</dcterms:created>
  <dcterms:modified xsi:type="dcterms:W3CDTF">2011-08-12T22:05:59Z</dcterms:modified>
</cp:coreProperties>
</file>