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5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AD35-B816-4B5C-A049-68E4B7C72D6C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67D7-26B6-482A-BCEC-4276D442279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6493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AD35-B816-4B5C-A049-68E4B7C72D6C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67D7-26B6-482A-BCEC-4276D442279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8106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AD35-B816-4B5C-A049-68E4B7C72D6C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67D7-26B6-482A-BCEC-4276D442279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7528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AD35-B816-4B5C-A049-68E4B7C72D6C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67D7-26B6-482A-BCEC-4276D442279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9440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AD35-B816-4B5C-A049-68E4B7C72D6C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67D7-26B6-482A-BCEC-4276D442279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0467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AD35-B816-4B5C-A049-68E4B7C72D6C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67D7-26B6-482A-BCEC-4276D442279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0718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AD35-B816-4B5C-A049-68E4B7C72D6C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67D7-26B6-482A-BCEC-4276D442279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3903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AD35-B816-4B5C-A049-68E4B7C72D6C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67D7-26B6-482A-BCEC-4276D442279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4290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AD35-B816-4B5C-A049-68E4B7C72D6C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67D7-26B6-482A-BCEC-4276D442279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443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AD35-B816-4B5C-A049-68E4B7C72D6C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67D7-26B6-482A-BCEC-4276D442279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9195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AD35-B816-4B5C-A049-68E4B7C72D6C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67D7-26B6-482A-BCEC-4276D442279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3733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FAD35-B816-4B5C-A049-68E4B7C72D6C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967D7-26B6-482A-BCEC-4276D442279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744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hineseacademyofcleveland.org/5th-grade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1NuKruZNM1c" TargetMode="External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0.png"/><Relationship Id="rId5" Type="http://schemas.microsoft.com/office/2007/relationships/media" Target="../media/media3.mp4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p4"/><Relationship Id="rId13" Type="http://schemas.microsoft.com/office/2007/relationships/media" Target="../media/media10.mp4"/><Relationship Id="rId18" Type="http://schemas.openxmlformats.org/officeDocument/2006/relationships/video" Target="../media/media12.mp4"/><Relationship Id="rId26" Type="http://schemas.openxmlformats.org/officeDocument/2006/relationships/image" Target="../media/image17.png"/><Relationship Id="rId3" Type="http://schemas.microsoft.com/office/2007/relationships/media" Target="../media/media5.mp4"/><Relationship Id="rId21" Type="http://schemas.openxmlformats.org/officeDocument/2006/relationships/image" Target="../media/image12.png"/><Relationship Id="rId7" Type="http://schemas.microsoft.com/office/2007/relationships/media" Target="../media/media7.mp4"/><Relationship Id="rId12" Type="http://schemas.openxmlformats.org/officeDocument/2006/relationships/video" Target="../media/media9.mp4"/><Relationship Id="rId17" Type="http://schemas.microsoft.com/office/2007/relationships/media" Target="../media/media12.mp4"/><Relationship Id="rId25" Type="http://schemas.openxmlformats.org/officeDocument/2006/relationships/image" Target="../media/image16.png"/><Relationship Id="rId2" Type="http://schemas.openxmlformats.org/officeDocument/2006/relationships/video" Target="../media/media4.mp4"/><Relationship Id="rId16" Type="http://schemas.openxmlformats.org/officeDocument/2006/relationships/video" Target="../media/media11.mp4"/><Relationship Id="rId20" Type="http://schemas.openxmlformats.org/officeDocument/2006/relationships/image" Target="../media/image11.png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microsoft.com/office/2007/relationships/media" Target="../media/media9.mp4"/><Relationship Id="rId24" Type="http://schemas.openxmlformats.org/officeDocument/2006/relationships/image" Target="../media/image15.png"/><Relationship Id="rId5" Type="http://schemas.microsoft.com/office/2007/relationships/media" Target="../media/media6.mp4"/><Relationship Id="rId15" Type="http://schemas.microsoft.com/office/2007/relationships/media" Target="../media/media11.mp4"/><Relationship Id="rId23" Type="http://schemas.openxmlformats.org/officeDocument/2006/relationships/image" Target="../media/image14.png"/><Relationship Id="rId28" Type="http://schemas.openxmlformats.org/officeDocument/2006/relationships/image" Target="../media/image19.png"/><Relationship Id="rId10" Type="http://schemas.openxmlformats.org/officeDocument/2006/relationships/video" Target="../media/media8.mp4"/><Relationship Id="rId19" Type="http://schemas.openxmlformats.org/officeDocument/2006/relationships/slideLayout" Target="../slideLayouts/slideLayout1.xml"/><Relationship Id="rId4" Type="http://schemas.openxmlformats.org/officeDocument/2006/relationships/video" Target="../media/media5.mp4"/><Relationship Id="rId9" Type="http://schemas.microsoft.com/office/2007/relationships/media" Target="../media/media8.mp4"/><Relationship Id="rId14" Type="http://schemas.openxmlformats.org/officeDocument/2006/relationships/video" Target="../media/media10.mp4"/><Relationship Id="rId22" Type="http://schemas.openxmlformats.org/officeDocument/2006/relationships/image" Target="../media/image13.png"/><Relationship Id="rId27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196D17B-F4ED-3EF6-1117-FC993E88EBAB}"/>
              </a:ext>
            </a:extLst>
          </p:cNvPr>
          <p:cNvSpPr txBox="1"/>
          <p:nvPr/>
        </p:nvSpPr>
        <p:spPr>
          <a:xfrm>
            <a:off x="825108" y="377505"/>
            <a:ext cx="7493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CAoC 5</a:t>
            </a:r>
            <a:r>
              <a:rPr lang="en-US" altLang="zh-TW" sz="4000" b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th</a:t>
            </a:r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 Grade Parent Conference</a:t>
            </a:r>
            <a:endParaRPr lang="zh-TW" alt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0F2BF45-7160-F7D7-FFB7-C61850C31A62}"/>
              </a:ext>
            </a:extLst>
          </p:cNvPr>
          <p:cNvSpPr txBox="1"/>
          <p:nvPr/>
        </p:nvSpPr>
        <p:spPr>
          <a:xfrm>
            <a:off x="825108" y="1224793"/>
            <a:ext cx="7962885" cy="4447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u="sng" dirty="0">
                <a:solidFill>
                  <a:srgbClr val="FF0000"/>
                </a:solidFill>
                <a:latin typeface="Footlight MT Light" panose="0204060206030A020304" pitchFamily="18" charset="0"/>
              </a:rPr>
              <a:t>Website</a:t>
            </a:r>
            <a:endParaRPr lang="en-US" altLang="zh-TW" sz="3200" b="1" u="sng" dirty="0">
              <a:solidFill>
                <a:srgbClr val="FF0000"/>
              </a:solidFill>
              <a:latin typeface="Footlight MT Light" panose="0204060206030A020304" pitchFamily="18" charset="0"/>
            </a:endParaRPr>
          </a:p>
          <a:p>
            <a:pPr lvl="1">
              <a:lnSpc>
                <a:spcPts val="4500"/>
              </a:lnSpc>
            </a:pPr>
            <a:r>
              <a:rPr lang="en-US" altLang="zh-TW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http://www.chineseacademyofcleveland.org/5th-grade.html</a:t>
            </a:r>
            <a:endParaRPr lang="en-US" altLang="zh-TW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Syllabus (update frequently)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Weekly Curriculum</a:t>
            </a:r>
            <a:r>
              <a:rPr lang="zh-TW" altLang="en-US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、</a:t>
            </a: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Homework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Weekly Parent</a:t>
            </a:r>
            <a:r>
              <a:rPr lang="zh-TW" altLang="en-US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Note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Test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Class Recording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zh-TW" altLang="en-US" sz="2200" dirty="0">
              <a:solidFill>
                <a:srgbClr val="FF0000"/>
              </a:solidFill>
              <a:latin typeface="Footlight MT Light" panose="0204060206030A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156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196D17B-F4ED-3EF6-1117-FC993E88EBAB}"/>
              </a:ext>
            </a:extLst>
          </p:cNvPr>
          <p:cNvSpPr txBox="1"/>
          <p:nvPr/>
        </p:nvSpPr>
        <p:spPr>
          <a:xfrm>
            <a:off x="825108" y="377505"/>
            <a:ext cx="7493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CAoC 5</a:t>
            </a:r>
            <a:r>
              <a:rPr lang="en-US" altLang="zh-TW" sz="4000" b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th</a:t>
            </a:r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 Grade Parent Conference</a:t>
            </a:r>
            <a:endParaRPr lang="zh-TW" alt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0F2BF45-7160-F7D7-FFB7-C61850C31A62}"/>
              </a:ext>
            </a:extLst>
          </p:cNvPr>
          <p:cNvSpPr txBox="1"/>
          <p:nvPr/>
        </p:nvSpPr>
        <p:spPr>
          <a:xfrm>
            <a:off x="825108" y="1224793"/>
            <a:ext cx="7594643" cy="4749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TW" sz="3600" b="1" u="sng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Special Dates</a:t>
            </a:r>
            <a:endParaRPr lang="en-US" altLang="zh-TW" sz="3200" dirty="0">
              <a:solidFill>
                <a:srgbClr val="FF0000"/>
              </a:solidFill>
              <a:latin typeface="Footlight MT Light" panose="0204060206030A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09/23/2023</a:t>
            </a:r>
          </a:p>
          <a:p>
            <a:pPr lvl="2">
              <a:lnSpc>
                <a:spcPts val="3000"/>
              </a:lnSpc>
              <a:spcAft>
                <a:spcPts val="600"/>
              </a:spcAft>
            </a:pPr>
            <a:r>
              <a:rPr lang="en-US" altLang="zh-TW" sz="30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Teacher’s Day/Moon Festival Celebration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10/28/2023</a:t>
            </a:r>
          </a:p>
          <a:p>
            <a:pPr lvl="2">
              <a:lnSpc>
                <a:spcPts val="3000"/>
              </a:lnSpc>
              <a:spcAft>
                <a:spcPts val="600"/>
              </a:spcAft>
            </a:pPr>
            <a:r>
              <a:rPr lang="en-US" altLang="zh-TW" sz="30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Story Telling Contest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11/25/2023</a:t>
            </a:r>
          </a:p>
          <a:p>
            <a:pPr lvl="2">
              <a:lnSpc>
                <a:spcPts val="3000"/>
              </a:lnSpc>
              <a:spcAft>
                <a:spcPts val="600"/>
              </a:spcAft>
            </a:pPr>
            <a:r>
              <a:rPr lang="en-US" altLang="zh-TW" sz="30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Thanksgiving - No School!</a:t>
            </a:r>
            <a:endParaRPr lang="en-US" altLang="zh-TW" sz="3200" dirty="0">
              <a:solidFill>
                <a:srgbClr val="FF0000"/>
              </a:solidFill>
              <a:latin typeface="Footlight MT Light" panose="0204060206030A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12/16/2023</a:t>
            </a:r>
          </a:p>
          <a:p>
            <a:pPr lvl="2">
              <a:lnSpc>
                <a:spcPts val="3000"/>
              </a:lnSpc>
              <a:spcAft>
                <a:spcPts val="600"/>
              </a:spcAft>
            </a:pPr>
            <a:r>
              <a:rPr lang="en-US" altLang="zh-TW" sz="30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Cultural Week</a:t>
            </a:r>
          </a:p>
        </p:txBody>
      </p:sp>
    </p:spTree>
    <p:extLst>
      <p:ext uri="{BB962C8B-B14F-4D97-AF65-F5344CB8AC3E}">
        <p14:creationId xmlns:p14="http://schemas.microsoft.com/office/powerpoint/2010/main" val="2632592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196D17B-F4ED-3EF6-1117-FC993E88EBAB}"/>
              </a:ext>
            </a:extLst>
          </p:cNvPr>
          <p:cNvSpPr txBox="1"/>
          <p:nvPr/>
        </p:nvSpPr>
        <p:spPr>
          <a:xfrm>
            <a:off x="825108" y="377505"/>
            <a:ext cx="7493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CAoC 5</a:t>
            </a:r>
            <a:r>
              <a:rPr lang="en-US" altLang="zh-TW" sz="4000" b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th</a:t>
            </a:r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 Grade Parent Conference</a:t>
            </a:r>
            <a:endParaRPr lang="zh-TW" alt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0F2BF45-7160-F7D7-FFB7-C61850C31A62}"/>
              </a:ext>
            </a:extLst>
          </p:cNvPr>
          <p:cNvSpPr txBox="1"/>
          <p:nvPr/>
        </p:nvSpPr>
        <p:spPr>
          <a:xfrm>
            <a:off x="825108" y="1224793"/>
            <a:ext cx="5684569" cy="5217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TW" sz="3600" b="1" u="sng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Special Dates</a:t>
            </a:r>
            <a:endParaRPr lang="en-US" altLang="zh-TW" sz="3200" dirty="0">
              <a:solidFill>
                <a:srgbClr val="FF0000"/>
              </a:solidFill>
              <a:latin typeface="Footlight MT Light" panose="0204060206030A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02/10/2024</a:t>
            </a:r>
          </a:p>
          <a:p>
            <a:pPr lvl="2">
              <a:lnSpc>
                <a:spcPts val="3000"/>
              </a:lnSpc>
              <a:spcAft>
                <a:spcPts val="600"/>
              </a:spcAft>
            </a:pPr>
            <a:r>
              <a:rPr lang="en-US" altLang="zh-TW" sz="30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Lunar New Year Celebration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03/13/2024</a:t>
            </a:r>
            <a:r>
              <a:rPr lang="zh-TW" altLang="en-US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&amp;</a:t>
            </a:r>
            <a:r>
              <a:rPr lang="zh-TW" altLang="en-US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03/30/2024</a:t>
            </a:r>
          </a:p>
          <a:p>
            <a:pPr lvl="2">
              <a:lnSpc>
                <a:spcPts val="3000"/>
              </a:lnSpc>
              <a:spcAft>
                <a:spcPts val="600"/>
              </a:spcAft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Spring Break - No School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04/06/2024</a:t>
            </a:r>
          </a:p>
          <a:p>
            <a:pPr lvl="2">
              <a:lnSpc>
                <a:spcPts val="3000"/>
              </a:lnSpc>
              <a:spcAft>
                <a:spcPts val="600"/>
              </a:spcAft>
            </a:pPr>
            <a:r>
              <a:rPr lang="en-US" altLang="zh-TW" sz="30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Academic Contest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05/04/2024</a:t>
            </a:r>
          </a:p>
          <a:p>
            <a:pPr lvl="2">
              <a:lnSpc>
                <a:spcPts val="3000"/>
              </a:lnSpc>
              <a:spcAft>
                <a:spcPts val="600"/>
              </a:spcAft>
            </a:pPr>
            <a:r>
              <a:rPr lang="en-US" altLang="zh-TW" sz="30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Graduation Ceremony</a:t>
            </a:r>
            <a:endParaRPr lang="en-US" altLang="zh-TW" sz="3200" dirty="0">
              <a:solidFill>
                <a:srgbClr val="FF0000"/>
              </a:solidFill>
              <a:latin typeface="Footlight MT Light" panose="0204060206030A020304" pitchFamily="18" charset="0"/>
              <a:cs typeface="Arial" panose="020B0604020202020204" pitchFamily="34" charset="0"/>
            </a:endParaRPr>
          </a:p>
          <a:p>
            <a:pPr lvl="2">
              <a:lnSpc>
                <a:spcPts val="3000"/>
              </a:lnSpc>
              <a:spcAft>
                <a:spcPts val="600"/>
              </a:spcAft>
            </a:pPr>
            <a:endParaRPr lang="en-US" altLang="zh-TW" sz="3200" dirty="0">
              <a:solidFill>
                <a:srgbClr val="FF0000"/>
              </a:solidFill>
              <a:latin typeface="Footlight MT Light" panose="0204060206030A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385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196D17B-F4ED-3EF6-1117-FC993E88EBAB}"/>
              </a:ext>
            </a:extLst>
          </p:cNvPr>
          <p:cNvSpPr txBox="1"/>
          <p:nvPr/>
        </p:nvSpPr>
        <p:spPr>
          <a:xfrm>
            <a:off x="825108" y="377505"/>
            <a:ext cx="7493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CAoC 5</a:t>
            </a:r>
            <a:r>
              <a:rPr lang="en-US" altLang="zh-TW" sz="4000" b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th</a:t>
            </a:r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 Grade Parent Conference</a:t>
            </a:r>
            <a:endParaRPr lang="zh-TW" alt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0F2BF45-7160-F7D7-FFB7-C61850C31A62}"/>
              </a:ext>
            </a:extLst>
          </p:cNvPr>
          <p:cNvSpPr txBox="1"/>
          <p:nvPr/>
        </p:nvSpPr>
        <p:spPr>
          <a:xfrm>
            <a:off x="2895097" y="3002729"/>
            <a:ext cx="3353803" cy="85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TW" sz="10000" b="1" u="sng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Q &amp; A</a:t>
            </a:r>
            <a:endParaRPr lang="en-US" altLang="zh-TW" sz="10000" dirty="0">
              <a:solidFill>
                <a:srgbClr val="FF0000"/>
              </a:solidFill>
              <a:latin typeface="Footlight MT Light" panose="0204060206030A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B81B794-AFFD-7192-4382-F63733FA5F3E}"/>
              </a:ext>
            </a:extLst>
          </p:cNvPr>
          <p:cNvSpPr txBox="1"/>
          <p:nvPr/>
        </p:nvSpPr>
        <p:spPr>
          <a:xfrm>
            <a:off x="5427677" y="5172443"/>
            <a:ext cx="34050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Chao-Hsu Yao</a:t>
            </a:r>
          </a:p>
          <a:p>
            <a:r>
              <a:rPr lang="en-US" altLang="zh-TW" sz="2400" dirty="0">
                <a:solidFill>
                  <a:srgbClr val="FF0000"/>
                </a:solidFill>
              </a:rPr>
              <a:t>Cell Phone: 216-630-3276</a:t>
            </a:r>
          </a:p>
          <a:p>
            <a:r>
              <a:rPr lang="en-US" altLang="zh-TW" sz="2400" dirty="0">
                <a:solidFill>
                  <a:srgbClr val="FF0000"/>
                </a:solidFill>
              </a:rPr>
              <a:t>Email: chy@case.edu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7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40F2BF45-7160-F7D7-FFB7-C61850C31A62}"/>
              </a:ext>
            </a:extLst>
          </p:cNvPr>
          <p:cNvSpPr txBox="1"/>
          <p:nvPr/>
        </p:nvSpPr>
        <p:spPr>
          <a:xfrm>
            <a:off x="825108" y="1224793"/>
            <a:ext cx="7305461" cy="5206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u="sng" dirty="0">
                <a:solidFill>
                  <a:srgbClr val="FF0000"/>
                </a:solidFill>
                <a:latin typeface="Footlight MT Light" panose="0204060206030A020304" pitchFamily="18" charset="0"/>
              </a:rPr>
              <a:t>Curriculum</a:t>
            </a:r>
            <a:endParaRPr lang="en-US" altLang="zh-TW" sz="3200" b="1" u="sng" dirty="0">
              <a:solidFill>
                <a:srgbClr val="FF0000"/>
              </a:solidFill>
              <a:latin typeface="Footlight MT Light" panose="0204060206030A020304" pitchFamily="18" charset="0"/>
            </a:endParaRP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Based on Students’ learning ability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Focus on</a:t>
            </a:r>
          </a:p>
          <a:p>
            <a:pPr marL="1028700" lvl="1" indent="-5715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n-US" altLang="zh-TW" sz="24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Chinese Characters Recognition</a:t>
            </a:r>
          </a:p>
          <a:p>
            <a:pPr marL="1028700" lvl="1" indent="-5715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n-US" altLang="zh-TW" sz="24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Make phrases</a:t>
            </a:r>
          </a:p>
          <a:p>
            <a:pPr marL="1028700" lvl="1" indent="-5715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n-US" altLang="zh-TW" sz="24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Make sentences</a:t>
            </a:r>
          </a:p>
          <a:p>
            <a:pPr marL="1028700" lvl="1" indent="-571500">
              <a:lnSpc>
                <a:spcPts val="3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TW" sz="24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Reading</a:t>
            </a:r>
          </a:p>
          <a:p>
            <a:pPr marL="1028700" lvl="1" indent="-571500">
              <a:lnSpc>
                <a:spcPts val="3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TW" sz="24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(*Writing)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How to memorize Chinese characters?</a:t>
            </a:r>
          </a:p>
          <a:p>
            <a:pPr marL="1028700" lvl="1" indent="-5715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n-US" altLang="zh-TW" sz="24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Radical/Component (meaning) &amp; Pronunciation</a:t>
            </a:r>
          </a:p>
          <a:p>
            <a:pPr marL="1028700" lvl="1" indent="-5715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n-US" altLang="zh-TW" sz="24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Hieroglyphics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196D17B-F4ED-3EF6-1117-FC993E88EBAB}"/>
              </a:ext>
            </a:extLst>
          </p:cNvPr>
          <p:cNvSpPr txBox="1"/>
          <p:nvPr/>
        </p:nvSpPr>
        <p:spPr>
          <a:xfrm>
            <a:off x="825108" y="377505"/>
            <a:ext cx="7493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CAoC 5</a:t>
            </a:r>
            <a:r>
              <a:rPr lang="en-US" altLang="zh-TW" sz="4000" b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th</a:t>
            </a:r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 Grade Parent Conference</a:t>
            </a:r>
            <a:endParaRPr lang="zh-TW" alt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CCFF9EE-B24E-1B7C-582F-40EE80930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578">
            <a:off x="831890" y="919392"/>
            <a:ext cx="2477793" cy="21639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6DCDD0B-5173-B08B-27D4-F8A1272B2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9815">
            <a:off x="5860704" y="925296"/>
            <a:ext cx="2343730" cy="23478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222615EB-6402-4F70-464D-9B050F8A1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61" y="1748006"/>
            <a:ext cx="5378194" cy="41634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4EC0FED0-F8AC-B8E8-BDA3-C1BAC6C10AE4}"/>
              </a:ext>
            </a:extLst>
          </p:cNvPr>
          <p:cNvSpPr/>
          <p:nvPr/>
        </p:nvSpPr>
        <p:spPr>
          <a:xfrm>
            <a:off x="3803870" y="4178159"/>
            <a:ext cx="159648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Yankai L5 TT" panose="02010609030101010101" pitchFamily="49" charset="-120"/>
                <a:ea typeface="TSC FYankai L5 TT" panose="02010609030101010101" pitchFamily="49" charset="-120"/>
              </a:rPr>
              <a:t>熊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7E53C87-1E93-EC08-5D90-3E130AAA0E7B}"/>
              </a:ext>
            </a:extLst>
          </p:cNvPr>
          <p:cNvSpPr/>
          <p:nvPr/>
        </p:nvSpPr>
        <p:spPr>
          <a:xfrm>
            <a:off x="496926" y="2143518"/>
            <a:ext cx="121219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Yankai L5 TT" panose="02010609030101010101" pitchFamily="49" charset="-120"/>
                <a:ea typeface="TSC FYankai L5 TT" panose="02010609030101010101" pitchFamily="49" charset="-120"/>
              </a:rPr>
              <a:t>切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229B7A31-16B6-7E6D-C416-80A85F409FFB}"/>
              </a:ext>
            </a:extLst>
          </p:cNvPr>
          <p:cNvSpPr/>
          <p:nvPr/>
        </p:nvSpPr>
        <p:spPr>
          <a:xfrm>
            <a:off x="7738802" y="2232194"/>
            <a:ext cx="12121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Yankai L5 TT" panose="02010609030101010101" pitchFamily="49" charset="-120"/>
                <a:ea typeface="TSC FYankai L5 TT" panose="02010609030101010101" pitchFamily="49" charset="-120"/>
              </a:rPr>
              <a:t>談</a:t>
            </a: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BBDB776D-AD5A-103B-5375-DC7CAFE5E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34" y="2025536"/>
            <a:ext cx="5829356" cy="35331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B0FC2008-0923-F2FA-0209-C796899A6D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08" y="3271252"/>
            <a:ext cx="3177622" cy="3312801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5EE0C48A-8EC4-8796-C62F-0C8C3A8B3CF5}"/>
              </a:ext>
            </a:extLst>
          </p:cNvPr>
          <p:cNvSpPr/>
          <p:nvPr/>
        </p:nvSpPr>
        <p:spPr>
          <a:xfrm>
            <a:off x="876179" y="5333478"/>
            <a:ext cx="12121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Yankai L5 TT" panose="02010609030101010101" pitchFamily="49" charset="-120"/>
                <a:ea typeface="TSC FYankai L5 TT" panose="02010609030101010101" pitchFamily="49" charset="-120"/>
              </a:rPr>
              <a:t>閒</a:t>
            </a: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6C7ED3B0-A3F1-51C1-87E8-D6A7166423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963" y="3325124"/>
            <a:ext cx="2347903" cy="33128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82ED7CA6-FEA3-C84E-29E9-07889D114D15}"/>
              </a:ext>
            </a:extLst>
          </p:cNvPr>
          <p:cNvSpPr/>
          <p:nvPr/>
        </p:nvSpPr>
        <p:spPr>
          <a:xfrm>
            <a:off x="5153783" y="5300780"/>
            <a:ext cx="12121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Yankai L5 TT" panose="02010609030101010101" pitchFamily="49" charset="-120"/>
                <a:ea typeface="TSC FYankai L5 TT" panose="02010609030101010101" pitchFamily="49" charset="-120"/>
              </a:rPr>
              <a:t>豆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4198E91B-482B-A947-5B68-5E30E9F9D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798" y="3272259"/>
            <a:ext cx="3298631" cy="33367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08FCFC6C-60B2-9742-D88B-17BD2598F1F8}"/>
              </a:ext>
            </a:extLst>
          </p:cNvPr>
          <p:cNvSpPr/>
          <p:nvPr/>
        </p:nvSpPr>
        <p:spPr>
          <a:xfrm>
            <a:off x="7407484" y="5211357"/>
            <a:ext cx="11945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Yankai L5 TT" panose="02010609030101010101" pitchFamily="49" charset="-120"/>
                <a:ea typeface="TSC FYankai L5 TT" panose="02010609030101010101" pitchFamily="49" charset="-120"/>
              </a:rPr>
              <a:t>廚</a:t>
            </a:r>
          </a:p>
        </p:txBody>
      </p:sp>
    </p:spTree>
    <p:extLst>
      <p:ext uri="{BB962C8B-B14F-4D97-AF65-F5344CB8AC3E}">
        <p14:creationId xmlns:p14="http://schemas.microsoft.com/office/powerpoint/2010/main" val="75977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9" grpId="0"/>
      <p:bldP spid="32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196D17B-F4ED-3EF6-1117-FC993E88EBAB}"/>
              </a:ext>
            </a:extLst>
          </p:cNvPr>
          <p:cNvSpPr txBox="1"/>
          <p:nvPr/>
        </p:nvSpPr>
        <p:spPr>
          <a:xfrm>
            <a:off x="825108" y="377505"/>
            <a:ext cx="7493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CAoC 5</a:t>
            </a:r>
            <a:r>
              <a:rPr lang="en-US" altLang="zh-TW" sz="4000" b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th</a:t>
            </a:r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 Grade Parent Conference</a:t>
            </a:r>
            <a:endParaRPr lang="zh-TW" alt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0F2BF45-7160-F7D7-FFB7-C61850C31A62}"/>
              </a:ext>
            </a:extLst>
          </p:cNvPr>
          <p:cNvSpPr txBox="1"/>
          <p:nvPr/>
        </p:nvSpPr>
        <p:spPr>
          <a:xfrm>
            <a:off x="825108" y="1224793"/>
            <a:ext cx="6656181" cy="2915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u="sng" dirty="0">
                <a:solidFill>
                  <a:srgbClr val="FF0000"/>
                </a:solidFill>
                <a:latin typeface="Footlight MT Light" panose="0204060206030A020304" pitchFamily="18" charset="0"/>
              </a:rPr>
              <a:t>Curriculum</a:t>
            </a:r>
            <a:endParaRPr lang="en-US" altLang="zh-TW" sz="3200" b="1" u="sng" dirty="0">
              <a:solidFill>
                <a:srgbClr val="FF0000"/>
              </a:solidFill>
              <a:latin typeface="Footlight MT Light" panose="0204060206030A020304" pitchFamily="18" charset="0"/>
            </a:endParaRP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Deemphasize Writing</a:t>
            </a:r>
          </a:p>
          <a:p>
            <a:pPr marL="1028700" lvl="1" indent="-5715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n-US" altLang="zh-TW" sz="24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Most of the writing was done in class</a:t>
            </a:r>
          </a:p>
          <a:p>
            <a:pPr marL="1028700" lvl="1" indent="-5715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n-US" altLang="zh-TW" sz="24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Not enough time</a:t>
            </a:r>
          </a:p>
          <a:p>
            <a:pPr marL="1028700" lvl="1" indent="-5715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n-US" altLang="zh-TW" sz="24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AP test – Chinese Typing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Using Google Translation/ChatGPT</a:t>
            </a:r>
          </a:p>
        </p:txBody>
      </p:sp>
    </p:spTree>
    <p:extLst>
      <p:ext uri="{BB962C8B-B14F-4D97-AF65-F5344CB8AC3E}">
        <p14:creationId xmlns:p14="http://schemas.microsoft.com/office/powerpoint/2010/main" val="374850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196D17B-F4ED-3EF6-1117-FC993E88EBAB}"/>
              </a:ext>
            </a:extLst>
          </p:cNvPr>
          <p:cNvSpPr txBox="1"/>
          <p:nvPr/>
        </p:nvSpPr>
        <p:spPr>
          <a:xfrm>
            <a:off x="825108" y="377505"/>
            <a:ext cx="7493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CAoC 5</a:t>
            </a:r>
            <a:r>
              <a:rPr lang="en-US" altLang="zh-TW" sz="4000" b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th</a:t>
            </a:r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 Grade Parent Conference</a:t>
            </a:r>
            <a:endParaRPr lang="zh-TW" alt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0F2BF45-7160-F7D7-FFB7-C61850C31A62}"/>
              </a:ext>
            </a:extLst>
          </p:cNvPr>
          <p:cNvSpPr txBox="1"/>
          <p:nvPr/>
        </p:nvSpPr>
        <p:spPr>
          <a:xfrm>
            <a:off x="825108" y="1224793"/>
            <a:ext cx="8435130" cy="2938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TW" sz="3600" b="1" u="sng" dirty="0">
                <a:solidFill>
                  <a:srgbClr val="FF0000"/>
                </a:solidFill>
                <a:latin typeface="Footlight MT Light" panose="0204060206030A020304" pitchFamily="18" charset="0"/>
              </a:rPr>
              <a:t>Auxiliary Tools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Handouts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Pen/Pencil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Mobile Devices (Laptop/Tablet/Smart Phone)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*Zoom Meeting</a:t>
            </a:r>
          </a:p>
        </p:txBody>
      </p:sp>
    </p:spTree>
    <p:extLst>
      <p:ext uri="{BB962C8B-B14F-4D97-AF65-F5344CB8AC3E}">
        <p14:creationId xmlns:p14="http://schemas.microsoft.com/office/powerpoint/2010/main" val="856718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196D17B-F4ED-3EF6-1117-FC993E88EBAB}"/>
              </a:ext>
            </a:extLst>
          </p:cNvPr>
          <p:cNvSpPr txBox="1"/>
          <p:nvPr/>
        </p:nvSpPr>
        <p:spPr>
          <a:xfrm>
            <a:off x="825108" y="377505"/>
            <a:ext cx="7493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CAoC 5</a:t>
            </a:r>
            <a:r>
              <a:rPr lang="en-US" altLang="zh-TW" sz="4000" b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th</a:t>
            </a:r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 Grade Parent Conference</a:t>
            </a:r>
            <a:endParaRPr lang="zh-TW" alt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0F2BF45-7160-F7D7-FFB7-C61850C31A62}"/>
              </a:ext>
            </a:extLst>
          </p:cNvPr>
          <p:cNvSpPr txBox="1"/>
          <p:nvPr/>
        </p:nvSpPr>
        <p:spPr>
          <a:xfrm>
            <a:off x="825108" y="1224793"/>
            <a:ext cx="8279382" cy="2938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TW" sz="3600" b="1" u="sng" dirty="0">
                <a:solidFill>
                  <a:srgbClr val="FF0000"/>
                </a:solidFill>
                <a:latin typeface="Footlight MT Light" panose="0204060206030A020304" pitchFamily="18" charset="0"/>
              </a:rPr>
              <a:t>Homework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 err="1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MeiZhou</a:t>
            </a: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 Chinese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Story Telling Contest/Academic Contest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Graduation Ceremony Performance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*Parents, please help!! (Extra tutoring hour?)</a:t>
            </a:r>
          </a:p>
        </p:txBody>
      </p:sp>
    </p:spTree>
    <p:extLst>
      <p:ext uri="{BB962C8B-B14F-4D97-AF65-F5344CB8AC3E}">
        <p14:creationId xmlns:p14="http://schemas.microsoft.com/office/powerpoint/2010/main" val="2724167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196D17B-F4ED-3EF6-1117-FC993E88EBAB}"/>
              </a:ext>
            </a:extLst>
          </p:cNvPr>
          <p:cNvSpPr txBox="1"/>
          <p:nvPr/>
        </p:nvSpPr>
        <p:spPr>
          <a:xfrm>
            <a:off x="825108" y="377505"/>
            <a:ext cx="7493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CAoC 5</a:t>
            </a:r>
            <a:r>
              <a:rPr lang="en-US" altLang="zh-TW" sz="4000" b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th</a:t>
            </a:r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 Grade Parent Conference</a:t>
            </a:r>
            <a:endParaRPr lang="zh-TW" alt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0F2BF45-7160-F7D7-FFB7-C61850C31A62}"/>
              </a:ext>
            </a:extLst>
          </p:cNvPr>
          <p:cNvSpPr txBox="1"/>
          <p:nvPr/>
        </p:nvSpPr>
        <p:spPr>
          <a:xfrm>
            <a:off x="825108" y="1224793"/>
            <a:ext cx="7499810" cy="3990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TW" sz="3600" b="1" u="sng" dirty="0">
                <a:solidFill>
                  <a:srgbClr val="FF0000"/>
                </a:solidFill>
                <a:latin typeface="Footlight MT Light" panose="0204060206030A020304" pitchFamily="18" charset="0"/>
              </a:rPr>
              <a:t>Evaluation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5 tests each semester</a:t>
            </a:r>
          </a:p>
          <a:p>
            <a:pPr marL="1028700" lvl="1" indent="-57150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TW" sz="24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Open Notes</a:t>
            </a:r>
          </a:p>
          <a:p>
            <a:pPr marL="1028700" lvl="1" indent="-57150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TW" sz="24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*Internet search allowed</a:t>
            </a:r>
          </a:p>
          <a:p>
            <a:pPr marL="1028700" lvl="1" indent="-571500">
              <a:lnSpc>
                <a:spcPts val="3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TW" sz="24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50 minutes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Wheel of Fortune (Competition)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Escape Room (Cooperation)</a:t>
            </a:r>
            <a:endParaRPr lang="en-US" altLang="zh-TW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3000"/>
              </a:lnSpc>
            </a:pPr>
            <a:r>
              <a:rPr lang="en-US" altLang="zh-TW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https://www.youtube.com/watch?v=1NuKruZNM1c</a:t>
            </a:r>
            <a:endParaRPr lang="en-US" altLang="zh-TW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Wheel of Fortune 02">
            <a:hlinkClick r:id="" action="ppaction://media"/>
            <a:extLst>
              <a:ext uri="{FF2B5EF4-FFF2-40B4-BE49-F238E27FC236}">
                <a16:creationId xmlns:a16="http://schemas.microsoft.com/office/drawing/2014/main" id="{20EC3907-F193-D31A-C88B-C08562F942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35104" y="3428999"/>
            <a:ext cx="4847604" cy="27267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Escape Room">
            <a:hlinkClick r:id="" action="ppaction://media"/>
            <a:extLst>
              <a:ext uri="{FF2B5EF4-FFF2-40B4-BE49-F238E27FC236}">
                <a16:creationId xmlns:a16="http://schemas.microsoft.com/office/drawing/2014/main" id="{12C86A67-4DC9-69F2-414E-DE445A25C9E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35104" y="3428999"/>
            <a:ext cx="4847604" cy="27267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CAoC 6th   8th Grades - Escape Room">
            <a:hlinkClick r:id="" action="ppaction://media"/>
            <a:extLst>
              <a:ext uri="{FF2B5EF4-FFF2-40B4-BE49-F238E27FC236}">
                <a16:creationId xmlns:a16="http://schemas.microsoft.com/office/drawing/2014/main" id="{99F98A9C-E67E-F484-CD38-A6061524F23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35104" y="3428999"/>
            <a:ext cx="4847604" cy="27267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5339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0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15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30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4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196D17B-F4ED-3EF6-1117-FC993E88EBAB}"/>
              </a:ext>
            </a:extLst>
          </p:cNvPr>
          <p:cNvSpPr txBox="1"/>
          <p:nvPr/>
        </p:nvSpPr>
        <p:spPr>
          <a:xfrm>
            <a:off x="825108" y="377505"/>
            <a:ext cx="7493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CAoC 5</a:t>
            </a:r>
            <a:r>
              <a:rPr lang="en-US" altLang="zh-TW" sz="4000" b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th</a:t>
            </a:r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 Grade Parent Conference</a:t>
            </a:r>
            <a:endParaRPr lang="zh-TW" alt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0F2BF45-7160-F7D7-FFB7-C61850C31A62}"/>
              </a:ext>
            </a:extLst>
          </p:cNvPr>
          <p:cNvSpPr txBox="1"/>
          <p:nvPr/>
        </p:nvSpPr>
        <p:spPr>
          <a:xfrm>
            <a:off x="825108" y="1224793"/>
            <a:ext cx="4888069" cy="3515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TW" sz="3600" b="1" u="sng" dirty="0">
                <a:solidFill>
                  <a:srgbClr val="FF0000"/>
                </a:solidFill>
                <a:latin typeface="Footlight MT Light" panose="0204060206030A020304" pitchFamily="18" charset="0"/>
              </a:rPr>
              <a:t>Story Telling Contest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Make a Speech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Multimedia Presentation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Crosstalk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Karaoke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YouTuber</a:t>
            </a:r>
          </a:p>
        </p:txBody>
      </p:sp>
      <p:pic>
        <p:nvPicPr>
          <p:cNvPr id="3" name="IMG_4175">
            <a:hlinkClick r:id="" action="ppaction://media"/>
            <a:extLst>
              <a:ext uri="{FF2B5EF4-FFF2-40B4-BE49-F238E27FC236}">
                <a16:creationId xmlns:a16="http://schemas.microsoft.com/office/drawing/2014/main" id="{B60D6731-06C9-6F4F-4F2C-5422AF84EC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0"/>
          <a:srcRect l="7062" t="9223" r="16927" b="13390"/>
          <a:stretch/>
        </p:blipFill>
        <p:spPr>
          <a:xfrm>
            <a:off x="3854153" y="3428999"/>
            <a:ext cx="4990662" cy="28580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樂 2">
            <a:hlinkClick r:id="" action="ppaction://media"/>
            <a:extLst>
              <a:ext uri="{FF2B5EF4-FFF2-40B4-BE49-F238E27FC236}">
                <a16:creationId xmlns:a16="http://schemas.microsoft.com/office/drawing/2014/main" id="{40699441-E5B0-1880-CEBD-28B4D5C4109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21"/>
          <a:srcRect r="18042" b="17746"/>
          <a:stretch/>
        </p:blipFill>
        <p:spPr>
          <a:xfrm>
            <a:off x="3854154" y="3428999"/>
            <a:ext cx="5062674" cy="28580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射">
            <a:hlinkClick r:id="" action="ppaction://media"/>
            <a:extLst>
              <a:ext uri="{FF2B5EF4-FFF2-40B4-BE49-F238E27FC236}">
                <a16:creationId xmlns:a16="http://schemas.microsoft.com/office/drawing/2014/main" id="{95F2390F-40E9-BD2B-2083-B1739A5AF95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854153" y="3424419"/>
            <a:ext cx="5062674" cy="28477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御">
            <a:hlinkClick r:id="" action="ppaction://media"/>
            <a:extLst>
              <a:ext uri="{FF2B5EF4-FFF2-40B4-BE49-F238E27FC236}">
                <a16:creationId xmlns:a16="http://schemas.microsoft.com/office/drawing/2014/main" id="{0DA8CA7A-E679-E79C-5BCF-2FF2C2DB9A90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854154" y="3433422"/>
            <a:ext cx="5062674" cy="28477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數">
            <a:hlinkClick r:id="" action="ppaction://media"/>
            <a:extLst>
              <a:ext uri="{FF2B5EF4-FFF2-40B4-BE49-F238E27FC236}">
                <a16:creationId xmlns:a16="http://schemas.microsoft.com/office/drawing/2014/main" id="{3BC47B55-ADB0-942D-CCED-CD37BC1020B5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24"/>
          <a:srcRect r="10354" b="15910"/>
          <a:stretch/>
        </p:blipFill>
        <p:spPr>
          <a:xfrm>
            <a:off x="3854152" y="3433423"/>
            <a:ext cx="5067391" cy="283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IMG_4166">
            <a:hlinkClick r:id="" action="ppaction://media"/>
            <a:extLst>
              <a:ext uri="{FF2B5EF4-FFF2-40B4-BE49-F238E27FC236}">
                <a16:creationId xmlns:a16="http://schemas.microsoft.com/office/drawing/2014/main" id="{69E0C398-FA86-1287-4B87-7B6FDDAB23D5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25"/>
          <a:srcRect l="35993" t="20687" r="8819" b="20313"/>
          <a:stretch/>
        </p:blipFill>
        <p:spPr>
          <a:xfrm>
            <a:off x="3868025" y="3427545"/>
            <a:ext cx="5048802" cy="28596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IMG_4167">
            <a:hlinkClick r:id="" action="ppaction://media"/>
            <a:extLst>
              <a:ext uri="{FF2B5EF4-FFF2-40B4-BE49-F238E27FC236}">
                <a16:creationId xmlns:a16="http://schemas.microsoft.com/office/drawing/2014/main" id="{0C1046D6-AA88-61D9-20AB-E6C2E0FE6350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849437" y="3435264"/>
            <a:ext cx="5043394" cy="28369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六年級—如何照顧小鸚鵡">
            <a:hlinkClick r:id="" action="ppaction://media"/>
            <a:extLst>
              <a:ext uri="{FF2B5EF4-FFF2-40B4-BE49-F238E27FC236}">
                <a16:creationId xmlns:a16="http://schemas.microsoft.com/office/drawing/2014/main" id="{F3FC991C-A279-54E8-6A40-D9B8FF71756D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844028" y="3386716"/>
            <a:ext cx="5067391" cy="28504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迷你水果馬芬 - 高予安">
            <a:hlinkClick r:id="" action="ppaction://media"/>
            <a:extLst>
              <a:ext uri="{FF2B5EF4-FFF2-40B4-BE49-F238E27FC236}">
                <a16:creationId xmlns:a16="http://schemas.microsoft.com/office/drawing/2014/main" id="{05C2C1D3-41F6-A6DE-68D1-A20231896DEE}"/>
              </a:ext>
            </a:extLst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844722" y="3367040"/>
            <a:ext cx="5048110" cy="28395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0675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0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0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0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00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0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20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10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40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1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1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196D17B-F4ED-3EF6-1117-FC993E88EBAB}"/>
              </a:ext>
            </a:extLst>
          </p:cNvPr>
          <p:cNvSpPr txBox="1"/>
          <p:nvPr/>
        </p:nvSpPr>
        <p:spPr>
          <a:xfrm>
            <a:off x="825108" y="377505"/>
            <a:ext cx="7493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CAoC 5</a:t>
            </a:r>
            <a:r>
              <a:rPr lang="en-US" altLang="zh-TW" sz="4000" b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th</a:t>
            </a:r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 Grade Parent Conference</a:t>
            </a:r>
            <a:endParaRPr lang="zh-TW" alt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0F2BF45-7160-F7D7-FFB7-C61850C31A62}"/>
              </a:ext>
            </a:extLst>
          </p:cNvPr>
          <p:cNvSpPr txBox="1"/>
          <p:nvPr/>
        </p:nvSpPr>
        <p:spPr>
          <a:xfrm>
            <a:off x="825108" y="1224793"/>
            <a:ext cx="6924844" cy="2190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TW" sz="3600" b="1" u="sng" dirty="0">
                <a:solidFill>
                  <a:srgbClr val="FF0000"/>
                </a:solidFill>
                <a:latin typeface="Footlight MT Light" panose="0204060206030A020304" pitchFamily="18" charset="0"/>
              </a:rPr>
              <a:t>Student Absences</a:t>
            </a:r>
            <a:endParaRPr lang="en-US" altLang="zh-TW" sz="3200" dirty="0">
              <a:solidFill>
                <a:srgbClr val="FF0000"/>
              </a:solidFill>
              <a:latin typeface="Footlight MT Light" panose="0204060206030A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Watch class recording video at home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Live Online Zoom Meeting—</a:t>
            </a:r>
          </a:p>
          <a:p>
            <a:pPr lvl="1">
              <a:lnSpc>
                <a:spcPts val="3000"/>
              </a:lnSpc>
            </a:pPr>
            <a:r>
              <a:rPr lang="en-US" altLang="zh-TW" sz="2400" b="1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(*Need to be noticed in advance)</a:t>
            </a:r>
          </a:p>
        </p:txBody>
      </p:sp>
    </p:spTree>
    <p:extLst>
      <p:ext uri="{BB962C8B-B14F-4D97-AF65-F5344CB8AC3E}">
        <p14:creationId xmlns:p14="http://schemas.microsoft.com/office/powerpoint/2010/main" val="643029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196D17B-F4ED-3EF6-1117-FC993E88EBAB}"/>
              </a:ext>
            </a:extLst>
          </p:cNvPr>
          <p:cNvSpPr txBox="1"/>
          <p:nvPr/>
        </p:nvSpPr>
        <p:spPr>
          <a:xfrm>
            <a:off x="825108" y="377505"/>
            <a:ext cx="7493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CAoC 5</a:t>
            </a:r>
            <a:r>
              <a:rPr lang="en-US" altLang="zh-TW" sz="4000" b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th</a:t>
            </a:r>
            <a:r>
              <a:rPr lang="en-US" altLang="zh-TW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 Grade Parent Conference</a:t>
            </a:r>
            <a:endParaRPr lang="zh-TW" alt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0F2BF45-7160-F7D7-FFB7-C61850C31A62}"/>
              </a:ext>
            </a:extLst>
          </p:cNvPr>
          <p:cNvSpPr txBox="1"/>
          <p:nvPr/>
        </p:nvSpPr>
        <p:spPr>
          <a:xfrm>
            <a:off x="825108" y="1224793"/>
            <a:ext cx="7036735" cy="2361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TW" sz="3600" b="1" u="sng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Snowday</a:t>
            </a:r>
            <a:endParaRPr lang="en-US" altLang="zh-TW" sz="3200" dirty="0">
              <a:solidFill>
                <a:srgbClr val="FF0000"/>
              </a:solidFill>
              <a:latin typeface="Footlight MT Light" panose="0204060206030A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Check school website after 9:00am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Check email/text message/voice mail</a:t>
            </a:r>
          </a:p>
          <a:p>
            <a:pPr marL="571500" indent="-5715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rgbClr val="FF0000"/>
                </a:solidFill>
                <a:latin typeface="Footlight MT Light" panose="0204060206030A020304" pitchFamily="18" charset="0"/>
                <a:cs typeface="Arial" panose="020B0604020202020204" pitchFamily="34" charset="0"/>
              </a:rPr>
              <a:t>Live Online Zoom Meeting</a:t>
            </a:r>
          </a:p>
        </p:txBody>
      </p:sp>
    </p:spTree>
    <p:extLst>
      <p:ext uri="{BB962C8B-B14F-4D97-AF65-F5344CB8AC3E}">
        <p14:creationId xmlns:p14="http://schemas.microsoft.com/office/powerpoint/2010/main" val="3127984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444</TotalTime>
  <Words>340</Words>
  <Application>Microsoft Office PowerPoint</Application>
  <PresentationFormat>如螢幕大小 (4:3)</PresentationFormat>
  <Paragraphs>96</Paragraphs>
  <Slides>12</Slides>
  <Notes>0</Notes>
  <HiddenSlides>0</HiddenSlides>
  <MMClips>12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9" baseType="lpstr">
      <vt:lpstr>TSC FYankai L5 TT</vt:lpstr>
      <vt:lpstr>Arial</vt:lpstr>
      <vt:lpstr>Calibri</vt:lpstr>
      <vt:lpstr>Calibri Light</vt:lpstr>
      <vt:lpstr>Footlight MT Light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Chao-Hsu Yao</dc:creator>
  <cp:lastModifiedBy>Chao-Hsu Yao</cp:lastModifiedBy>
  <cp:revision>62</cp:revision>
  <dcterms:created xsi:type="dcterms:W3CDTF">2023-09-10T17:42:13Z</dcterms:created>
  <dcterms:modified xsi:type="dcterms:W3CDTF">2023-09-15T20:58:05Z</dcterms:modified>
</cp:coreProperties>
</file>